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2592"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4124B2-4181-4214-A14C-82691E1C76E2}"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3985980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124B2-4181-4214-A14C-82691E1C76E2}"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333144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124B2-4181-4214-A14C-82691E1C76E2}"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95067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124B2-4181-4214-A14C-82691E1C76E2}"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1289522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124B2-4181-4214-A14C-82691E1C76E2}"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164881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4124B2-4181-4214-A14C-82691E1C76E2}"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49700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4124B2-4181-4214-A14C-82691E1C76E2}"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334490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4124B2-4181-4214-A14C-82691E1C76E2}"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89231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124B2-4181-4214-A14C-82691E1C76E2}"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36264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124B2-4181-4214-A14C-82691E1C76E2}"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15002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124B2-4181-4214-A14C-82691E1C76E2}"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8789-2074-43C9-8B5D-BF9C2F473130}" type="slidenum">
              <a:rPr lang="en-US" smtClean="0"/>
              <a:t>‹#›</a:t>
            </a:fld>
            <a:endParaRPr lang="en-US"/>
          </a:p>
        </p:txBody>
      </p:sp>
    </p:spTree>
    <p:extLst>
      <p:ext uri="{BB962C8B-B14F-4D97-AF65-F5344CB8AC3E}">
        <p14:creationId xmlns:p14="http://schemas.microsoft.com/office/powerpoint/2010/main" val="331394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14124B2-4181-4214-A14C-82691E1C76E2}" type="datetimeFigureOut">
              <a:rPr lang="en-US" smtClean="0"/>
              <a:t>1/15/2019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3098789-2074-43C9-8B5D-BF9C2F473130}" type="slidenum">
              <a:rPr lang="en-US" smtClean="0"/>
              <a:t>‹#›</a:t>
            </a:fld>
            <a:endParaRPr lang="en-US"/>
          </a:p>
        </p:txBody>
      </p:sp>
    </p:spTree>
    <p:extLst>
      <p:ext uri="{BB962C8B-B14F-4D97-AF65-F5344CB8AC3E}">
        <p14:creationId xmlns:p14="http://schemas.microsoft.com/office/powerpoint/2010/main" val="3520260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553" y="3048000"/>
            <a:ext cx="5779294" cy="2677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9"/>
          <p:cNvSpPr>
            <a:spLocks noChangeArrowheads="1"/>
          </p:cNvSpPr>
          <p:nvPr/>
        </p:nvSpPr>
        <p:spPr bwMode="auto">
          <a:xfrm rot="10800000" flipV="1">
            <a:off x="395286" y="1439451"/>
            <a:ext cx="62483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6069013" algn="l"/>
              </a:tabLst>
              <a:defRPr>
                <a:solidFill>
                  <a:schemeClr val="tx1"/>
                </a:solidFill>
                <a:latin typeface="Arial" pitchFamily="34" charset="0"/>
                <a:cs typeface="Arial" pitchFamily="34" charset="0"/>
              </a:defRPr>
            </a:lvl1pPr>
            <a:lvl2pPr fontAlgn="base">
              <a:spcBef>
                <a:spcPct val="0"/>
              </a:spcBef>
              <a:spcAft>
                <a:spcPct val="0"/>
              </a:spcAft>
              <a:tabLst>
                <a:tab pos="6069013" algn="l"/>
              </a:tabLst>
              <a:defRPr>
                <a:solidFill>
                  <a:schemeClr val="tx1"/>
                </a:solidFill>
                <a:latin typeface="Arial" pitchFamily="34" charset="0"/>
                <a:cs typeface="Arial" pitchFamily="34" charset="0"/>
              </a:defRPr>
            </a:lvl2pPr>
            <a:lvl3pPr fontAlgn="base">
              <a:spcBef>
                <a:spcPct val="0"/>
              </a:spcBef>
              <a:spcAft>
                <a:spcPct val="0"/>
              </a:spcAft>
              <a:tabLst>
                <a:tab pos="6069013" algn="l"/>
              </a:tabLst>
              <a:defRPr>
                <a:solidFill>
                  <a:schemeClr val="tx1"/>
                </a:solidFill>
                <a:latin typeface="Arial" pitchFamily="34" charset="0"/>
                <a:cs typeface="Arial" pitchFamily="34" charset="0"/>
              </a:defRPr>
            </a:lvl3pPr>
            <a:lvl4pPr fontAlgn="base">
              <a:spcBef>
                <a:spcPct val="0"/>
              </a:spcBef>
              <a:spcAft>
                <a:spcPct val="0"/>
              </a:spcAft>
              <a:tabLst>
                <a:tab pos="6069013" algn="l"/>
              </a:tabLst>
              <a:defRPr>
                <a:solidFill>
                  <a:schemeClr val="tx1"/>
                </a:solidFill>
                <a:latin typeface="Arial" pitchFamily="34" charset="0"/>
                <a:cs typeface="Arial" pitchFamily="34" charset="0"/>
              </a:defRPr>
            </a:lvl4pPr>
            <a:lvl5pPr fontAlgn="base">
              <a:spcBef>
                <a:spcPct val="0"/>
              </a:spcBef>
              <a:spcAft>
                <a:spcPct val="0"/>
              </a:spcAft>
              <a:tabLst>
                <a:tab pos="6069013" algn="l"/>
              </a:tabLst>
              <a:defRPr>
                <a:solidFill>
                  <a:schemeClr val="tx1"/>
                </a:solidFill>
                <a:latin typeface="Arial" pitchFamily="34" charset="0"/>
                <a:cs typeface="Arial" pitchFamily="34" charset="0"/>
              </a:defRPr>
            </a:lvl5pPr>
            <a:lvl6pPr fontAlgn="base">
              <a:spcBef>
                <a:spcPct val="0"/>
              </a:spcBef>
              <a:spcAft>
                <a:spcPct val="0"/>
              </a:spcAft>
              <a:tabLst>
                <a:tab pos="6069013" algn="l"/>
              </a:tabLst>
              <a:defRPr>
                <a:solidFill>
                  <a:schemeClr val="tx1"/>
                </a:solidFill>
                <a:latin typeface="Arial" pitchFamily="34" charset="0"/>
                <a:cs typeface="Arial" pitchFamily="34" charset="0"/>
              </a:defRPr>
            </a:lvl6pPr>
            <a:lvl7pPr fontAlgn="base">
              <a:spcBef>
                <a:spcPct val="0"/>
              </a:spcBef>
              <a:spcAft>
                <a:spcPct val="0"/>
              </a:spcAft>
              <a:tabLst>
                <a:tab pos="6069013" algn="l"/>
              </a:tabLst>
              <a:defRPr>
                <a:solidFill>
                  <a:schemeClr val="tx1"/>
                </a:solidFill>
                <a:latin typeface="Arial" pitchFamily="34" charset="0"/>
                <a:cs typeface="Arial" pitchFamily="34" charset="0"/>
              </a:defRPr>
            </a:lvl7pPr>
            <a:lvl8pPr fontAlgn="base">
              <a:spcBef>
                <a:spcPct val="0"/>
              </a:spcBef>
              <a:spcAft>
                <a:spcPct val="0"/>
              </a:spcAft>
              <a:tabLst>
                <a:tab pos="6069013" algn="l"/>
              </a:tabLst>
              <a:defRPr>
                <a:solidFill>
                  <a:schemeClr val="tx1"/>
                </a:solidFill>
                <a:latin typeface="Arial" pitchFamily="34" charset="0"/>
                <a:cs typeface="Arial" pitchFamily="34" charset="0"/>
              </a:defRPr>
            </a:lvl8pPr>
            <a:lvl9pPr fontAlgn="base">
              <a:spcBef>
                <a:spcPct val="0"/>
              </a:spcBef>
              <a:spcAft>
                <a:spcPct val="0"/>
              </a:spcAft>
              <a:tabLst>
                <a:tab pos="6069013" algn="l"/>
              </a:tabLst>
              <a:defRPr>
                <a:solidFill>
                  <a:schemeClr val="tx1"/>
                </a:solidFill>
                <a:latin typeface="Arial" pitchFamily="34" charset="0"/>
                <a:cs typeface="Arial"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tab pos="6069013" algn="l"/>
              </a:tabLst>
            </a:pPr>
            <a:r>
              <a:rPr kumimoji="0" lang="en-US" altLang="en-US" sz="1800" b="1" i="0" u="sng"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Times New Roman" pitchFamily="18" charset="0"/>
              </a:rPr>
              <a:t>Instructions: </a:t>
            </a:r>
          </a:p>
          <a:p>
            <a:pPr marL="0" marR="0" lvl="0" indent="0" defTabSz="914400" rtl="0" eaLnBrk="0" fontAlgn="base" latinLnBrk="0" hangingPunct="0">
              <a:lnSpc>
                <a:spcPct val="100000"/>
              </a:lnSpc>
              <a:spcBef>
                <a:spcPct val="0"/>
              </a:spcBef>
              <a:spcAft>
                <a:spcPct val="0"/>
              </a:spcAft>
              <a:buClrTx/>
              <a:buSzTx/>
              <a:buFontTx/>
              <a:buNone/>
              <a:tabLst>
                <a:tab pos="6069013" algn="l"/>
              </a:tabLst>
            </a:pPr>
            <a:r>
              <a:rPr kumimoji="0" lang="en-US" altLang="en-US" sz="18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Times New Roman" pitchFamily="18" charset="0"/>
              </a:rPr>
              <a:t>Use the states from the word bank below to correctly label each of the states in the Southwest Region. Then match the states with their capitals in the bottom activity.</a:t>
            </a:r>
            <a:endParaRPr kumimoji="0" lang="en-US" altLang="en-US" sz="18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endParaRPr>
          </a:p>
        </p:txBody>
      </p:sp>
      <p:sp>
        <p:nvSpPr>
          <p:cNvPr id="9" name="TextBox 8"/>
          <p:cNvSpPr txBox="1"/>
          <p:nvPr/>
        </p:nvSpPr>
        <p:spPr>
          <a:xfrm>
            <a:off x="944461" y="746954"/>
            <a:ext cx="5150048" cy="830997"/>
          </a:xfrm>
          <a:prstGeom prst="rect">
            <a:avLst/>
          </a:prstGeom>
          <a:noFill/>
        </p:spPr>
        <p:txBody>
          <a:bodyPr wrap="square" rtlCol="0">
            <a:spAutoFit/>
          </a:bodyPr>
          <a:lstStyle/>
          <a:p>
            <a:pPr algn="ctr"/>
            <a:r>
              <a:rPr lang="en-US" sz="2400" b="1" dirty="0" smtClean="0">
                <a:latin typeface="KG True Colors" panose="02000506000000020003" pitchFamily="2" charset="0"/>
                <a:ea typeface="PassingNotes" panose="02000603000000000000" pitchFamily="2" charset="0"/>
              </a:rPr>
              <a:t>Southwestern Region Homework Packet</a:t>
            </a:r>
            <a:endParaRPr lang="en-US" sz="2400" b="1" dirty="0">
              <a:latin typeface="KG True Colors" panose="02000506000000020003" pitchFamily="2" charset="0"/>
              <a:ea typeface="PassingNotes" panose="02000603000000000000" pitchFamily="2"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218192925"/>
              </p:ext>
            </p:extLst>
          </p:nvPr>
        </p:nvGraphicFramePr>
        <p:xfrm>
          <a:off x="395286" y="6629400"/>
          <a:ext cx="5999560" cy="1584960"/>
        </p:xfrm>
        <a:graphic>
          <a:graphicData uri="http://schemas.openxmlformats.org/drawingml/2006/table">
            <a:tbl>
              <a:tblPr firstRow="1" bandRow="1">
                <a:tableStyleId>{5C22544A-7EE6-4342-B048-85BDC9FD1C3A}</a:tableStyleId>
              </a:tblPr>
              <a:tblGrid>
                <a:gridCol w="3567114">
                  <a:extLst>
                    <a:ext uri="{9D8B030D-6E8A-4147-A177-3AD203B41FA5}">
                      <a16:colId xmlns:a16="http://schemas.microsoft.com/office/drawing/2014/main" val="20000"/>
                    </a:ext>
                  </a:extLst>
                </a:gridCol>
                <a:gridCol w="2432446">
                  <a:extLst>
                    <a:ext uri="{9D8B030D-6E8A-4147-A177-3AD203B41FA5}">
                      <a16:colId xmlns:a16="http://schemas.microsoft.com/office/drawing/2014/main" val="20001"/>
                    </a:ext>
                  </a:extLst>
                </a:gridCol>
              </a:tblGrid>
              <a:tr h="370840">
                <a:tc>
                  <a:txBody>
                    <a:bodyPr/>
                    <a:lstStyle/>
                    <a:p>
                      <a:pPr marL="342900" indent="-342900">
                        <a:buFont typeface="+mj-lt"/>
                        <a:buAutoNum type="arabicPeriod"/>
                      </a:pPr>
                      <a:r>
                        <a:rPr lang="en-US" sz="2000" b="1" dirty="0" smtClean="0">
                          <a:solidFill>
                            <a:schemeClr val="tx1"/>
                          </a:solidFill>
                          <a:latin typeface="KG True Colors" panose="02000506000000020003" pitchFamily="2" charset="0"/>
                          <a:ea typeface="PassingNotes" panose="02000603000000000000" pitchFamily="2" charset="0"/>
                        </a:rPr>
                        <a:t>_____  Arizona</a:t>
                      </a:r>
                      <a:endParaRPr lang="en-US" sz="2000" b="1" dirty="0">
                        <a:solidFill>
                          <a:schemeClr val="tx1"/>
                        </a:solidFill>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indent="0">
                        <a:buNone/>
                      </a:pPr>
                      <a:r>
                        <a:rPr lang="en-US" sz="2000" b="1" dirty="0" smtClean="0">
                          <a:solidFill>
                            <a:schemeClr val="tx1"/>
                          </a:solidFill>
                          <a:latin typeface="KG True Colors" panose="02000506000000020003" pitchFamily="2" charset="0"/>
                          <a:ea typeface="PassingNotes" panose="02000603000000000000" pitchFamily="2" charset="0"/>
                        </a:rPr>
                        <a:t>A.  Austin</a:t>
                      </a:r>
                      <a:endParaRPr lang="en-US" sz="2000" b="1" dirty="0">
                        <a:solidFill>
                          <a:schemeClr val="tx1"/>
                        </a:solidFill>
                        <a:latin typeface="KG True Colors" panose="02000506000000020003" pitchFamily="2" charset="0"/>
                        <a:ea typeface="PassingNotes" panose="02000603000000000000" pitchFamily="2"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0"/>
                  </a:ext>
                </a:extLst>
              </a:tr>
              <a:tr h="370840">
                <a:tc>
                  <a:txBody>
                    <a:bodyPr/>
                    <a:lstStyle/>
                    <a:p>
                      <a:pPr marL="342900" indent="-342900">
                        <a:buFont typeface="+mj-lt"/>
                        <a:buAutoNum type="arabicPeriod" startAt="2"/>
                      </a:pPr>
                      <a:r>
                        <a:rPr lang="en-US" sz="2000" b="1" dirty="0" smtClean="0">
                          <a:latin typeface="KG True Colors" panose="02000506000000020003" pitchFamily="2" charset="0"/>
                          <a:ea typeface="PassingNotes" panose="02000603000000000000" pitchFamily="2" charset="0"/>
                        </a:rPr>
                        <a:t>_____  New </a:t>
                      </a:r>
                      <a:r>
                        <a:rPr lang="en-US" sz="2000" b="1" dirty="0" smtClean="0">
                          <a:latin typeface="KG True Colors" panose="02000506000000020003" pitchFamily="2" charset="0"/>
                          <a:ea typeface="PassingNotes" panose="02000603000000000000" pitchFamily="2" charset="0"/>
                        </a:rPr>
                        <a:t>Mexico</a:t>
                      </a:r>
                      <a:endParaRPr lang="en-US" sz="2000" b="1" dirty="0">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noFill/>
                  </a:tcPr>
                </a:tc>
                <a:tc>
                  <a:txBody>
                    <a:bodyPr/>
                    <a:lstStyle/>
                    <a:p>
                      <a:r>
                        <a:rPr lang="en-US" sz="2000" b="1" dirty="0" smtClean="0">
                          <a:latin typeface="KG True Colors" panose="02000506000000020003" pitchFamily="2" charset="0"/>
                          <a:ea typeface="PassingNotes" panose="02000603000000000000" pitchFamily="2" charset="0"/>
                        </a:rPr>
                        <a:t>b.  Oklahoma City</a:t>
                      </a:r>
                      <a:endParaRPr lang="en-US" sz="2000" b="1" dirty="0">
                        <a:latin typeface="KG True Colors" panose="02000506000000020003" pitchFamily="2" charset="0"/>
                        <a:ea typeface="PassingNotes" panose="02000603000000000000" pitchFamily="2" charset="0"/>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1"/>
                  </a:ext>
                </a:extLst>
              </a:tr>
              <a:tr h="370840">
                <a:tc>
                  <a:txBody>
                    <a:bodyPr/>
                    <a:lstStyle/>
                    <a:p>
                      <a:pPr marL="342900" indent="-342900">
                        <a:buAutoNum type="arabicPeriod" startAt="3"/>
                      </a:pPr>
                      <a:r>
                        <a:rPr lang="en-US" sz="2000" b="1" dirty="0" smtClean="0">
                          <a:latin typeface="KG True Colors" panose="02000506000000020003" pitchFamily="2" charset="0"/>
                          <a:ea typeface="PassingNotes" panose="02000603000000000000" pitchFamily="2" charset="0"/>
                        </a:rPr>
                        <a:t>_____  Oklahoma</a:t>
                      </a:r>
                      <a:endParaRPr lang="en-US" sz="2000" b="1" dirty="0">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noFill/>
                  </a:tcPr>
                </a:tc>
                <a:tc>
                  <a:txBody>
                    <a:bodyPr/>
                    <a:lstStyle/>
                    <a:p>
                      <a:r>
                        <a:rPr lang="en-US" sz="2000" b="1" dirty="0" smtClean="0">
                          <a:latin typeface="KG True Colors" panose="02000506000000020003" pitchFamily="2" charset="0"/>
                          <a:ea typeface="PassingNotes" panose="02000603000000000000" pitchFamily="2" charset="0"/>
                        </a:rPr>
                        <a:t>C.  Santa Fe</a:t>
                      </a:r>
                      <a:endParaRPr lang="en-US" sz="2000" b="1" dirty="0">
                        <a:latin typeface="KG True Colors" panose="02000506000000020003" pitchFamily="2" charset="0"/>
                        <a:ea typeface="PassingNotes" panose="02000603000000000000" pitchFamily="2" charset="0"/>
                      </a:endParaRPr>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370840">
                <a:tc>
                  <a:txBody>
                    <a:bodyPr/>
                    <a:lstStyle/>
                    <a:p>
                      <a:pPr marL="342900" indent="-342900">
                        <a:buFont typeface="+mj-lt"/>
                        <a:buAutoNum type="arabicPeriod" startAt="4"/>
                      </a:pPr>
                      <a:r>
                        <a:rPr lang="en-US" sz="2000" b="1" dirty="0" smtClean="0">
                          <a:latin typeface="KG True Colors" panose="02000506000000020003" pitchFamily="2" charset="0"/>
                          <a:ea typeface="PassingNotes" panose="02000603000000000000" pitchFamily="2" charset="0"/>
                        </a:rPr>
                        <a:t>_____  Texas</a:t>
                      </a:r>
                      <a:endParaRPr lang="en-US" sz="2000" b="1" dirty="0">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b="1" dirty="0" smtClean="0">
                          <a:latin typeface="KG True Colors" panose="02000506000000020003" pitchFamily="2" charset="0"/>
                          <a:ea typeface="PassingNotes" panose="02000603000000000000" pitchFamily="2" charset="0"/>
                        </a:rPr>
                        <a:t>D.  Phoenix</a:t>
                      </a:r>
                      <a:endParaRPr lang="en-US" sz="2000" b="1" dirty="0">
                        <a:latin typeface="KG True Colors" panose="02000506000000020003" pitchFamily="2" charset="0"/>
                        <a:ea typeface="PassingNotes" panose="02000603000000000000" pitchFamily="2"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01162357"/>
              </p:ext>
            </p:extLst>
          </p:nvPr>
        </p:nvGraphicFramePr>
        <p:xfrm>
          <a:off x="395287" y="3014895"/>
          <a:ext cx="2043114" cy="2177561"/>
        </p:xfrm>
        <a:graphic>
          <a:graphicData uri="http://schemas.openxmlformats.org/drawingml/2006/table">
            <a:tbl>
              <a:tblPr firstRow="1" bandRow="1">
                <a:tableStyleId>{5C22544A-7EE6-4342-B048-85BDC9FD1C3A}</a:tableStyleId>
              </a:tblPr>
              <a:tblGrid>
                <a:gridCol w="2043114">
                  <a:extLst>
                    <a:ext uri="{9D8B030D-6E8A-4147-A177-3AD203B41FA5}">
                      <a16:colId xmlns:a16="http://schemas.microsoft.com/office/drawing/2014/main" val="3994953026"/>
                    </a:ext>
                  </a:extLst>
                </a:gridCol>
              </a:tblGrid>
              <a:tr h="504303">
                <a:tc>
                  <a:txBody>
                    <a:bodyPr/>
                    <a:lstStyle/>
                    <a:p>
                      <a:pPr marL="342900" indent="-342900">
                        <a:buFont typeface="+mj-lt"/>
                        <a:buAutoNum type="arabicPeriod"/>
                      </a:pPr>
                      <a:r>
                        <a:rPr lang="en-US" sz="2000" b="1" dirty="0" smtClean="0">
                          <a:solidFill>
                            <a:schemeClr val="tx1"/>
                          </a:solidFill>
                          <a:latin typeface="KG True Colors" panose="02000506000000020003" pitchFamily="2" charset="0"/>
                          <a:ea typeface="PassingNotes" panose="02000603000000000000" pitchFamily="2" charset="0"/>
                        </a:rPr>
                        <a:t>Arizona</a:t>
                      </a:r>
                      <a:endParaRPr lang="en-US" sz="2000" b="1" dirty="0">
                        <a:solidFill>
                          <a:schemeClr val="tx1"/>
                        </a:solidFill>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20998305"/>
                  </a:ext>
                </a:extLst>
              </a:tr>
              <a:tr h="664652">
                <a:tc>
                  <a:txBody>
                    <a:bodyPr/>
                    <a:lstStyle/>
                    <a:p>
                      <a:pPr marL="342900" indent="-342900">
                        <a:buFont typeface="+mj-lt"/>
                        <a:buAutoNum type="arabicPeriod" startAt="2"/>
                      </a:pPr>
                      <a:r>
                        <a:rPr lang="en-US" sz="2000" b="1" dirty="0" smtClean="0">
                          <a:latin typeface="KG True Colors" panose="02000506000000020003" pitchFamily="2" charset="0"/>
                          <a:ea typeface="PassingNotes" panose="02000603000000000000" pitchFamily="2" charset="0"/>
                        </a:rPr>
                        <a:t>New </a:t>
                      </a:r>
                      <a:r>
                        <a:rPr lang="en-US" sz="2000" b="1" dirty="0" smtClean="0">
                          <a:latin typeface="KG True Colors" panose="02000506000000020003" pitchFamily="2" charset="0"/>
                          <a:ea typeface="PassingNotes" panose="02000603000000000000" pitchFamily="2" charset="0"/>
                        </a:rPr>
                        <a:t>Mexico</a:t>
                      </a:r>
                      <a:endParaRPr lang="en-US" sz="2000" b="1" dirty="0">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824087323"/>
                  </a:ext>
                </a:extLst>
              </a:tr>
              <a:tr h="504303">
                <a:tc>
                  <a:txBody>
                    <a:bodyPr/>
                    <a:lstStyle/>
                    <a:p>
                      <a:pPr marL="342900" indent="-342900">
                        <a:buAutoNum type="arabicPeriod" startAt="3"/>
                      </a:pPr>
                      <a:r>
                        <a:rPr lang="en-US" sz="2000" b="1" dirty="0" smtClean="0">
                          <a:latin typeface="KG True Colors" panose="02000506000000020003" pitchFamily="2" charset="0"/>
                          <a:ea typeface="PassingNotes" panose="02000603000000000000" pitchFamily="2" charset="0"/>
                        </a:rPr>
                        <a:t>Oklahoma</a:t>
                      </a:r>
                      <a:endParaRPr lang="en-US" sz="2000" b="1" dirty="0">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828706404"/>
                  </a:ext>
                </a:extLst>
              </a:tr>
              <a:tr h="504303">
                <a:tc>
                  <a:txBody>
                    <a:bodyPr/>
                    <a:lstStyle/>
                    <a:p>
                      <a:pPr marL="342900" indent="-342900">
                        <a:buFont typeface="+mj-lt"/>
                        <a:buAutoNum type="arabicPeriod" startAt="4"/>
                      </a:pPr>
                      <a:r>
                        <a:rPr lang="en-US" sz="2000" b="1" dirty="0" smtClean="0">
                          <a:latin typeface="KG True Colors" panose="02000506000000020003" pitchFamily="2" charset="0"/>
                          <a:ea typeface="PassingNotes" panose="02000603000000000000" pitchFamily="2" charset="0"/>
                        </a:rPr>
                        <a:t>Texas</a:t>
                      </a:r>
                      <a:endParaRPr lang="en-US" sz="2000" b="1" dirty="0">
                        <a:latin typeface="KG True Colors" panose="02000506000000020003" pitchFamily="2" charset="0"/>
                        <a:ea typeface="PassingNotes"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6224378"/>
                  </a:ext>
                </a:extLst>
              </a:tr>
            </a:tbl>
          </a:graphicData>
        </a:graphic>
      </p:graphicFrame>
      <p:sp>
        <p:nvSpPr>
          <p:cNvPr id="3" name="TextBox 2"/>
          <p:cNvSpPr txBox="1"/>
          <p:nvPr/>
        </p:nvSpPr>
        <p:spPr>
          <a:xfrm>
            <a:off x="395286" y="316378"/>
            <a:ext cx="4965590" cy="369332"/>
          </a:xfrm>
          <a:prstGeom prst="rect">
            <a:avLst/>
          </a:prstGeom>
          <a:noFill/>
        </p:spPr>
        <p:txBody>
          <a:bodyPr wrap="none" rtlCol="0">
            <a:spAutoFit/>
          </a:bodyPr>
          <a:lstStyle/>
          <a:p>
            <a:r>
              <a:rPr lang="en-US" dirty="0" smtClean="0">
                <a:latin typeface="KG True Colors" panose="02000506000000020003" pitchFamily="2" charset="0"/>
              </a:rPr>
              <a:t>Name:  ___________________________	Block:  _____</a:t>
            </a:r>
            <a:endParaRPr lang="en-US" dirty="0">
              <a:latin typeface="KG True Colors" panose="02000506000000020003" pitchFamily="2" charset="0"/>
            </a:endParaRPr>
          </a:p>
        </p:txBody>
      </p:sp>
    </p:spTree>
    <p:extLst>
      <p:ext uri="{BB962C8B-B14F-4D97-AF65-F5344CB8AC3E}">
        <p14:creationId xmlns:p14="http://schemas.microsoft.com/office/powerpoint/2010/main" val="263666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6248400" cy="1354217"/>
          </a:xfrm>
          <a:prstGeom prst="rect">
            <a:avLst/>
          </a:prstGeom>
          <a:noFill/>
        </p:spPr>
        <p:txBody>
          <a:bodyPr wrap="square" rtlCol="0">
            <a:spAutoFit/>
          </a:bodyPr>
          <a:lstStyle/>
          <a:p>
            <a:r>
              <a:rPr lang="en-US" b="1" u="sng" dirty="0">
                <a:latin typeface="KG True Colors" panose="02000506000000020003" pitchFamily="2" charset="0"/>
                <a:ea typeface="PassingNotes" panose="02000603000000000000" pitchFamily="2" charset="0"/>
              </a:rPr>
              <a:t>Instructions: </a:t>
            </a:r>
            <a:endParaRPr lang="en-US" b="1" u="sng" dirty="0" smtClean="0">
              <a:latin typeface="KG True Colors" panose="02000506000000020003" pitchFamily="2" charset="0"/>
              <a:ea typeface="PassingNotes" panose="02000603000000000000" pitchFamily="2" charset="0"/>
            </a:endParaRPr>
          </a:p>
          <a:p>
            <a:r>
              <a:rPr lang="en-US" sz="1600" dirty="0" smtClean="0">
                <a:latin typeface="KG True Colors" panose="02000506000000020003" pitchFamily="2" charset="0"/>
                <a:ea typeface="PassingNotes" panose="02000603000000000000" pitchFamily="2" charset="0"/>
              </a:rPr>
              <a:t>Look </a:t>
            </a:r>
            <a:r>
              <a:rPr lang="en-US" sz="1600" dirty="0">
                <a:latin typeface="KG True Colors" panose="02000506000000020003" pitchFamily="2" charset="0"/>
                <a:ea typeface="PassingNotes" panose="02000603000000000000" pitchFamily="2" charset="0"/>
              </a:rPr>
              <a:t>at the list of states below in the box. Each of the states is numbered. For each state, find that state on the map and put the correct number in it. For example, put the number </a:t>
            </a:r>
            <a:r>
              <a:rPr lang="en-US" sz="1600" dirty="0" smtClean="0">
                <a:latin typeface="KG True Colors" panose="02000506000000020003" pitchFamily="2" charset="0"/>
                <a:ea typeface="PassingNotes" panose="02000603000000000000" pitchFamily="2" charset="0"/>
              </a:rPr>
              <a:t>3 </a:t>
            </a:r>
            <a:r>
              <a:rPr lang="en-US" sz="1600" dirty="0">
                <a:latin typeface="KG True Colors" panose="02000506000000020003" pitchFamily="2" charset="0"/>
                <a:ea typeface="PassingNotes" panose="02000603000000000000" pitchFamily="2" charset="0"/>
              </a:rPr>
              <a:t>in Arizona </a:t>
            </a:r>
            <a:r>
              <a:rPr lang="en-US" sz="1600" dirty="0" smtClean="0">
                <a:latin typeface="KG True Colors" panose="02000506000000020003" pitchFamily="2" charset="0"/>
                <a:ea typeface="PassingNotes" panose="02000603000000000000" pitchFamily="2" charset="0"/>
              </a:rPr>
              <a:t>on the map.  Then write the capital of the state in the line beside it’s name.</a:t>
            </a:r>
            <a:endParaRPr lang="en-US" sz="1600" dirty="0">
              <a:latin typeface="KG True Colors" panose="02000506000000020003" pitchFamily="2" charset="0"/>
              <a:ea typeface="PassingNotes" panose="02000603000000000000" pitchFamily="2" charset="0"/>
            </a:endParaRPr>
          </a:p>
        </p:txBody>
      </p:sp>
      <p:grpSp>
        <p:nvGrpSpPr>
          <p:cNvPr id="5" name="Group 2"/>
          <p:cNvGrpSpPr>
            <a:grpSpLocks/>
          </p:cNvGrpSpPr>
          <p:nvPr/>
        </p:nvGrpSpPr>
        <p:grpSpPr bwMode="auto">
          <a:xfrm>
            <a:off x="411481" y="1811417"/>
            <a:ext cx="6065519" cy="5105400"/>
            <a:chOff x="0" y="1212"/>
            <a:chExt cx="12240" cy="8597"/>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61"/>
              <a:ext cx="12240" cy="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0" y="1212"/>
              <a:ext cx="12240" cy="8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457200" marR="0" lvl="1" indent="0" algn="ctr" defTabSz="914400" rtl="0" eaLnBrk="1" fontAlgn="base" latinLnBrk="0" hangingPunct="1">
                <a:lnSpc>
                  <a:spcPct val="130000"/>
                </a:lnSpc>
                <a:spcBef>
                  <a:spcPct val="0"/>
                </a:spcBef>
                <a:spcAft>
                  <a:spcPts val="100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7" name="TextBox 6"/>
          <p:cNvSpPr txBox="1"/>
          <p:nvPr/>
        </p:nvSpPr>
        <p:spPr>
          <a:xfrm>
            <a:off x="381000" y="7246918"/>
            <a:ext cx="6096000" cy="1200329"/>
          </a:xfrm>
          <a:prstGeom prst="rect">
            <a:avLst/>
          </a:prstGeom>
          <a:noFill/>
          <a:ln w="9525">
            <a:solidFill>
              <a:schemeClr val="tx1"/>
            </a:solidFill>
          </a:ln>
        </p:spPr>
        <p:txBody>
          <a:bodyPr wrap="square" rtlCol="0">
            <a:spAutoFit/>
          </a:bodyPr>
          <a:lstStyle/>
          <a:p>
            <a:pPr marL="342900" indent="-342900">
              <a:buAutoNum type="arabicPeriod"/>
            </a:pPr>
            <a:r>
              <a:rPr lang="en-US" dirty="0" smtClean="0">
                <a:latin typeface="KG True Colors" panose="02000506000000020003" pitchFamily="2" charset="0"/>
                <a:ea typeface="PassingNotes" panose="02000603000000000000" pitchFamily="2" charset="0"/>
              </a:rPr>
              <a:t>Texas 	________________________</a:t>
            </a:r>
          </a:p>
          <a:p>
            <a:pPr marL="342900" indent="-342900">
              <a:buAutoNum type="arabicPeriod"/>
            </a:pPr>
            <a:r>
              <a:rPr lang="en-US" dirty="0" smtClean="0">
                <a:latin typeface="KG True Colors" panose="02000506000000020003" pitchFamily="2" charset="0"/>
                <a:ea typeface="PassingNotes" panose="02000603000000000000" pitchFamily="2" charset="0"/>
              </a:rPr>
              <a:t>Oklahoma	________________________</a:t>
            </a:r>
          </a:p>
          <a:p>
            <a:pPr marL="342900" indent="-342900">
              <a:buAutoNum type="arabicPeriod"/>
            </a:pPr>
            <a:r>
              <a:rPr lang="en-US" dirty="0" smtClean="0">
                <a:latin typeface="KG True Colors" panose="02000506000000020003" pitchFamily="2" charset="0"/>
                <a:ea typeface="PassingNotes" panose="02000603000000000000" pitchFamily="2" charset="0"/>
              </a:rPr>
              <a:t>Arizona	________________________</a:t>
            </a:r>
          </a:p>
          <a:p>
            <a:pPr marL="342900" indent="-342900">
              <a:buAutoNum type="arabicPeriod"/>
            </a:pPr>
            <a:r>
              <a:rPr lang="en-US" dirty="0" smtClean="0">
                <a:latin typeface="KG True Colors" panose="02000506000000020003" pitchFamily="2" charset="0"/>
                <a:ea typeface="PassingNotes" panose="02000603000000000000" pitchFamily="2" charset="0"/>
              </a:rPr>
              <a:t>New Mexico</a:t>
            </a:r>
            <a:r>
              <a:rPr lang="en-US" dirty="0" smtClean="0">
                <a:latin typeface="KG True Colors" panose="02000506000000020003" pitchFamily="2" charset="0"/>
              </a:rPr>
              <a:t>	________________________</a:t>
            </a:r>
            <a:endParaRPr lang="en-US" dirty="0">
              <a:latin typeface="KG True Colors" panose="02000506000000020003" pitchFamily="2" charset="0"/>
            </a:endParaRPr>
          </a:p>
        </p:txBody>
      </p:sp>
    </p:spTree>
    <p:extLst>
      <p:ext uri="{BB962C8B-B14F-4D97-AF65-F5344CB8AC3E}">
        <p14:creationId xmlns:p14="http://schemas.microsoft.com/office/powerpoint/2010/main" val="4181729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ChangeArrowheads="1"/>
          </p:cNvSpPr>
          <p:nvPr/>
        </p:nvSpPr>
        <p:spPr bwMode="auto">
          <a:xfrm>
            <a:off x="152400" y="1524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1"/>
          <p:cNvGrpSpPr>
            <a:grpSpLocks/>
          </p:cNvGrpSpPr>
          <p:nvPr/>
        </p:nvGrpSpPr>
        <p:grpSpPr bwMode="auto">
          <a:xfrm>
            <a:off x="655637" y="2249975"/>
            <a:ext cx="5851525" cy="3979863"/>
            <a:chOff x="0" y="0"/>
            <a:chExt cx="9216" cy="6267"/>
          </a:xfrm>
        </p:grpSpPr>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6" cy="6266"/>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5"/>
            <p:cNvSpPr txBox="1">
              <a:spLocks noChangeArrowheads="1"/>
            </p:cNvSpPr>
            <p:nvPr/>
          </p:nvSpPr>
          <p:spPr bwMode="auto">
            <a:xfrm>
              <a:off x="1561" y="1354"/>
              <a:ext cx="233" cy="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KG True Colors" panose="02000506000000020003" pitchFamily="2" charset="0"/>
                  <a:ea typeface="Calibri" pitchFamily="34" charset="0"/>
                  <a:cs typeface="Times New Roman" pitchFamily="18" charset="0"/>
                </a:rPr>
                <a:t>1</a:t>
              </a:r>
              <a:endParaRPr kumimoji="0" lang="en-US" altLang="en-US" sz="1800" b="0" i="0" u="none" strike="noStrike" cap="none" normalizeH="0" baseline="0" dirty="0" smtClean="0">
                <a:ln>
                  <a:noFill/>
                </a:ln>
                <a:solidFill>
                  <a:schemeClr val="tx1"/>
                </a:solidFill>
                <a:effectLst/>
                <a:latin typeface="KG True Colors" panose="02000506000000020003" pitchFamily="2" charset="0"/>
                <a:cs typeface="Arial" pitchFamily="34" charset="0"/>
              </a:endParaRPr>
            </a:p>
          </p:txBody>
        </p:sp>
        <p:sp>
          <p:nvSpPr>
            <p:cNvPr id="8" name="Text Box 4"/>
            <p:cNvSpPr txBox="1">
              <a:spLocks noChangeArrowheads="1"/>
            </p:cNvSpPr>
            <p:nvPr/>
          </p:nvSpPr>
          <p:spPr bwMode="auto">
            <a:xfrm>
              <a:off x="3691" y="1372"/>
              <a:ext cx="233" cy="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KG True Colors" panose="02000506000000020003" pitchFamily="2" charset="0"/>
                  <a:ea typeface="Calibri" pitchFamily="34" charset="0"/>
                  <a:cs typeface="Times New Roman" pitchFamily="18" charset="0"/>
                </a:rPr>
                <a:t>2</a:t>
              </a:r>
              <a:endParaRPr kumimoji="0" lang="en-US" altLang="en-US" sz="1800" b="0" i="0" u="none" strike="noStrike" cap="none" normalizeH="0" baseline="0" smtClean="0">
                <a:ln>
                  <a:noFill/>
                </a:ln>
                <a:solidFill>
                  <a:schemeClr val="tx1"/>
                </a:solidFill>
                <a:effectLst/>
                <a:latin typeface="KG True Colors" panose="02000506000000020003" pitchFamily="2" charset="0"/>
                <a:cs typeface="Arial" pitchFamily="34" charset="0"/>
              </a:endParaRPr>
            </a:p>
          </p:txBody>
        </p:sp>
        <p:sp>
          <p:nvSpPr>
            <p:cNvPr id="9" name="Text Box 3"/>
            <p:cNvSpPr txBox="1">
              <a:spLocks noChangeArrowheads="1"/>
            </p:cNvSpPr>
            <p:nvPr/>
          </p:nvSpPr>
          <p:spPr bwMode="auto">
            <a:xfrm>
              <a:off x="7303" y="1354"/>
              <a:ext cx="233" cy="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KG True Colors" panose="02000506000000020003" pitchFamily="2" charset="0"/>
                  <a:ea typeface="Calibri" pitchFamily="34" charset="0"/>
                  <a:cs typeface="Times New Roman" pitchFamily="18" charset="0"/>
                </a:rPr>
                <a:t>4</a:t>
              </a:r>
              <a:endParaRPr kumimoji="0" lang="en-US" altLang="en-US" sz="1800" b="0" i="0" u="none" strike="noStrike" cap="none" normalizeH="0" baseline="0" smtClean="0">
                <a:ln>
                  <a:noFill/>
                </a:ln>
                <a:solidFill>
                  <a:schemeClr val="tx1"/>
                </a:solidFill>
                <a:effectLst/>
                <a:latin typeface="KG True Colors" panose="02000506000000020003" pitchFamily="2" charset="0"/>
                <a:cs typeface="Arial" pitchFamily="34" charset="0"/>
              </a:endParaRPr>
            </a:p>
          </p:txBody>
        </p:sp>
        <p:sp>
          <p:nvSpPr>
            <p:cNvPr id="10" name="Text Box 2"/>
            <p:cNvSpPr txBox="1">
              <a:spLocks noChangeArrowheads="1"/>
            </p:cNvSpPr>
            <p:nvPr/>
          </p:nvSpPr>
          <p:spPr bwMode="auto">
            <a:xfrm>
              <a:off x="6462" y="3071"/>
              <a:ext cx="233" cy="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KG True Colors" panose="02000506000000020003" pitchFamily="2" charset="0"/>
                  <a:ea typeface="Calibri" pitchFamily="34" charset="0"/>
                  <a:cs typeface="Times New Roman" pitchFamily="18" charset="0"/>
                </a:rPr>
                <a:t>3</a:t>
              </a:r>
              <a:endParaRPr kumimoji="0" lang="en-US" altLang="en-US" sz="1800" b="0" i="0" u="none" strike="noStrike" cap="none" normalizeH="0" baseline="0" smtClean="0">
                <a:ln>
                  <a:noFill/>
                </a:ln>
                <a:solidFill>
                  <a:schemeClr val="tx1"/>
                </a:solidFill>
                <a:effectLst/>
                <a:latin typeface="KG True Colors" panose="02000506000000020003" pitchFamily="2" charset="0"/>
                <a:cs typeface="Arial" pitchFamily="34" charset="0"/>
              </a:endParaRPr>
            </a:p>
          </p:txBody>
        </p:sp>
      </p:grpSp>
      <p:sp>
        <p:nvSpPr>
          <p:cNvPr id="11" name="TextBox 10"/>
          <p:cNvSpPr txBox="1"/>
          <p:nvPr/>
        </p:nvSpPr>
        <p:spPr>
          <a:xfrm>
            <a:off x="533400" y="457200"/>
            <a:ext cx="5973762" cy="369332"/>
          </a:xfrm>
          <a:prstGeom prst="rect">
            <a:avLst/>
          </a:prstGeom>
          <a:noFill/>
        </p:spPr>
        <p:txBody>
          <a:bodyPr wrap="square" rtlCol="0">
            <a:spAutoFit/>
          </a:bodyPr>
          <a:lstStyle/>
          <a:p>
            <a:endParaRPr lang="en-US" dirty="0"/>
          </a:p>
        </p:txBody>
      </p:sp>
      <p:sp>
        <p:nvSpPr>
          <p:cNvPr id="17" name="Rectangle 16"/>
          <p:cNvSpPr/>
          <p:nvPr/>
        </p:nvSpPr>
        <p:spPr>
          <a:xfrm>
            <a:off x="761999" y="6270966"/>
            <a:ext cx="5638799" cy="1846659"/>
          </a:xfrm>
          <a:prstGeom prst="rect">
            <a:avLst/>
          </a:prstGeom>
        </p:spPr>
        <p:txBody>
          <a:bodyPr wrap="square">
            <a:spAutoFit/>
          </a:bodyPr>
          <a:lstStyle/>
          <a:p>
            <a:pPr marL="457200" indent="-457200">
              <a:buFont typeface="+mj-lt"/>
              <a:buAutoNum type="arabicPeriod"/>
            </a:pPr>
            <a:r>
              <a:rPr lang="en-US" sz="2400" dirty="0" smtClean="0">
                <a:latin typeface="KG True Colors" panose="02000506000000020003" pitchFamily="2" charset="0"/>
                <a:ea typeface="PassingNotes" panose="02000603000000000000" pitchFamily="2" charset="0"/>
              </a:rPr>
              <a:t>Capital</a:t>
            </a:r>
            <a:r>
              <a:rPr lang="en-US" sz="2400" dirty="0" smtClean="0">
                <a:latin typeface="KG True Colors" panose="02000506000000020003" pitchFamily="2" charset="0"/>
                <a:ea typeface="PassingNotes" panose="02000603000000000000" pitchFamily="2" charset="0"/>
              </a:rPr>
              <a:t>:  </a:t>
            </a:r>
            <a:r>
              <a:rPr lang="en-US" sz="2400" dirty="0" smtClean="0">
                <a:latin typeface="KG True Colors" panose="02000506000000020003" pitchFamily="2" charset="0"/>
                <a:ea typeface="PassingNotes" panose="02000603000000000000" pitchFamily="2" charset="0"/>
              </a:rPr>
              <a:t>__________________</a:t>
            </a:r>
          </a:p>
          <a:p>
            <a:pPr marL="457200" indent="-457200">
              <a:buFont typeface="+mj-lt"/>
              <a:buAutoNum type="arabicPeriod"/>
            </a:pPr>
            <a:r>
              <a:rPr lang="en-US" sz="2400" dirty="0" smtClean="0">
                <a:latin typeface="KG True Colors" panose="02000506000000020003" pitchFamily="2" charset="0"/>
                <a:ea typeface="PassingNotes" panose="02000603000000000000" pitchFamily="2" charset="0"/>
              </a:rPr>
              <a:t>Capital</a:t>
            </a:r>
            <a:r>
              <a:rPr lang="en-US" sz="2400" dirty="0" smtClean="0">
                <a:latin typeface="KG True Colors" panose="02000506000000020003" pitchFamily="2" charset="0"/>
                <a:ea typeface="PassingNotes" panose="02000603000000000000" pitchFamily="2" charset="0"/>
              </a:rPr>
              <a:t>:  </a:t>
            </a:r>
            <a:r>
              <a:rPr lang="en-US" sz="2400" dirty="0" smtClean="0">
                <a:latin typeface="KG True Colors" panose="02000506000000020003" pitchFamily="2" charset="0"/>
                <a:ea typeface="PassingNotes" panose="02000603000000000000" pitchFamily="2" charset="0"/>
              </a:rPr>
              <a:t>__________________</a:t>
            </a:r>
          </a:p>
          <a:p>
            <a:pPr marL="457200" indent="-457200">
              <a:buFont typeface="+mj-lt"/>
              <a:buAutoNum type="arabicPeriod"/>
            </a:pPr>
            <a:r>
              <a:rPr lang="en-US" sz="2400" dirty="0" smtClean="0">
                <a:latin typeface="KG True Colors" panose="02000506000000020003" pitchFamily="2" charset="0"/>
                <a:ea typeface="PassingNotes" panose="02000603000000000000" pitchFamily="2" charset="0"/>
              </a:rPr>
              <a:t>Capital</a:t>
            </a:r>
            <a:r>
              <a:rPr lang="en-US" sz="2400" dirty="0" smtClean="0">
                <a:latin typeface="KG True Colors" panose="02000506000000020003" pitchFamily="2" charset="0"/>
                <a:ea typeface="PassingNotes" panose="02000603000000000000" pitchFamily="2" charset="0"/>
              </a:rPr>
              <a:t>:  </a:t>
            </a:r>
            <a:r>
              <a:rPr lang="en-US" sz="2400" dirty="0" smtClean="0">
                <a:latin typeface="KG True Colors" panose="02000506000000020003" pitchFamily="2" charset="0"/>
                <a:ea typeface="PassingNotes" panose="02000603000000000000" pitchFamily="2" charset="0"/>
              </a:rPr>
              <a:t>__________________</a:t>
            </a:r>
          </a:p>
          <a:p>
            <a:pPr marL="457200" indent="-457200">
              <a:buFont typeface="+mj-lt"/>
              <a:buAutoNum type="arabicPeriod"/>
            </a:pPr>
            <a:r>
              <a:rPr lang="en-US" sz="2400" dirty="0" smtClean="0">
                <a:latin typeface="KG True Colors" panose="02000506000000020003" pitchFamily="2" charset="0"/>
                <a:ea typeface="PassingNotes" panose="02000603000000000000" pitchFamily="2" charset="0"/>
              </a:rPr>
              <a:t>Capital</a:t>
            </a:r>
            <a:r>
              <a:rPr lang="en-US" sz="2400" dirty="0" smtClean="0">
                <a:latin typeface="KG True Colors" panose="02000506000000020003" pitchFamily="2" charset="0"/>
                <a:ea typeface="PassingNotes" panose="02000603000000000000" pitchFamily="2" charset="0"/>
              </a:rPr>
              <a:t>:  __________________  	</a:t>
            </a:r>
            <a:r>
              <a:rPr lang="en-US" dirty="0" smtClean="0">
                <a:latin typeface="KG True Colors" panose="02000506000000020003" pitchFamily="2" charset="0"/>
              </a:rPr>
              <a:t>	 </a:t>
            </a:r>
            <a:endParaRPr lang="en-US" dirty="0">
              <a:latin typeface="KG True Colors" panose="02000506000000020003" pitchFamily="2" charset="0"/>
            </a:endParaRPr>
          </a:p>
        </p:txBody>
      </p:sp>
      <p:sp>
        <p:nvSpPr>
          <p:cNvPr id="19" name="Rectangle 20"/>
          <p:cNvSpPr>
            <a:spLocks noChangeArrowheads="1"/>
          </p:cNvSpPr>
          <p:nvPr/>
        </p:nvSpPr>
        <p:spPr bwMode="auto">
          <a:xfrm>
            <a:off x="942305" y="641866"/>
            <a:ext cx="4881946" cy="238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0" u="sng"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Times New Roman" pitchFamily="18" charset="0"/>
              </a:rPr>
              <a:t>Southwest Region Practice</a:t>
            </a:r>
            <a:endParaRPr kumimoji="0" lang="en-US" altLang="en-US" sz="2800" b="0" i="0" u="sng"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Arial" pitchFamily="34" charset="0"/>
            </a:endParaRPr>
          </a:p>
          <a:p>
            <a:pPr algn="ctr" eaLnBrk="0" fontAlgn="base" hangingPunct="0">
              <a:spcBef>
                <a:spcPct val="0"/>
              </a:spcBef>
              <a:spcAft>
                <a:spcPct val="0"/>
              </a:spcAft>
            </a:pPr>
            <a:endParaRPr kumimoji="0" lang="en-US" altLang="en-US" sz="14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Calibri" pitchFamily="34" charset="0"/>
            </a:endParaRPr>
          </a:p>
          <a:p>
            <a:pPr eaLnBrk="0" fontAlgn="base" hangingPunct="0">
              <a:spcBef>
                <a:spcPct val="0"/>
              </a:spcBef>
              <a:spcAft>
                <a:spcPct val="0"/>
              </a:spcAft>
            </a:pPr>
            <a:r>
              <a:rPr kumimoji="0" lang="en-US" altLang="en-US" sz="1400" b="0" i="0" u="sng"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Calibri" pitchFamily="34" charset="0"/>
              </a:rPr>
              <a:t>Instructions:</a:t>
            </a:r>
            <a:r>
              <a:rPr kumimoji="0" lang="en-US" altLang="en-US" sz="14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Calibri" pitchFamily="34" charset="0"/>
              </a:rPr>
              <a:t> </a:t>
            </a:r>
          </a:p>
          <a:p>
            <a:pPr eaLnBrk="0" fontAlgn="base" hangingPunct="0">
              <a:spcBef>
                <a:spcPct val="0"/>
              </a:spcBef>
              <a:spcAft>
                <a:spcPct val="0"/>
              </a:spcAft>
            </a:pPr>
            <a:r>
              <a:rPr kumimoji="0" lang="en-US" altLang="en-US" sz="14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Calibri" pitchFamily="34" charset="0"/>
              </a:rPr>
              <a:t>Find the number in each state.   Write that state’s name beside the same number below.   Then write the state’s capital on the following line.</a:t>
            </a:r>
            <a:r>
              <a:rPr kumimoji="0" lang="en-US" altLang="en-US" sz="14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Arial" pitchFamily="34" charset="0"/>
              </a:rPr>
              <a:t> </a:t>
            </a:r>
            <a:r>
              <a:rPr kumimoji="0" lang="en-US" altLang="en-US" sz="14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Times New Roman" pitchFamily="18" charset="0"/>
              </a:rPr>
              <a:t>e Sheet #3</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500" b="0" i="0" u="none" strike="noStrike" cap="none" normalizeH="0" baseline="0" dirty="0" smtClean="0">
              <a:ln>
                <a:noFill/>
              </a:ln>
              <a:solidFill>
                <a:schemeClr val="tx1"/>
              </a:solidFill>
              <a:effectLst/>
              <a:latin typeface="KG True Colors" panose="02000506000000020003" pitchFamily="2" charset="0"/>
              <a:ea typeface="PassingNotes" panose="02000603000000000000"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KG True Colors" panose="02000506000000020003" pitchFamily="2" charset="0"/>
              <a:cs typeface="Arial" pitchFamily="34" charset="0"/>
            </a:endParaRPr>
          </a:p>
        </p:txBody>
      </p:sp>
    </p:spTree>
    <p:extLst>
      <p:ext uri="{BB962C8B-B14F-4D97-AF65-F5344CB8AC3E}">
        <p14:creationId xmlns:p14="http://schemas.microsoft.com/office/powerpoint/2010/main" val="2108298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39" y="1295400"/>
            <a:ext cx="6670842" cy="45815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6339" y="171360"/>
            <a:ext cx="6421521" cy="1200329"/>
          </a:xfrm>
          <a:prstGeom prst="rect">
            <a:avLst/>
          </a:prstGeom>
          <a:noFill/>
        </p:spPr>
        <p:txBody>
          <a:bodyPr wrap="square" rtlCol="0">
            <a:spAutoFit/>
          </a:bodyPr>
          <a:lstStyle/>
          <a:p>
            <a:pPr algn="ctr"/>
            <a:r>
              <a:rPr lang="en-US" u="sng" dirty="0">
                <a:latin typeface="KG True Colors" panose="02000506000000020003" pitchFamily="2" charset="0"/>
                <a:ea typeface="PassingNotes" panose="02000603000000000000" pitchFamily="2" charset="0"/>
              </a:rPr>
              <a:t>Southwest Region Practice Sheet #4</a:t>
            </a:r>
          </a:p>
          <a:p>
            <a:pPr algn="ctr"/>
            <a:r>
              <a:rPr lang="en-US" dirty="0">
                <a:latin typeface="KG True Colors" panose="02000506000000020003" pitchFamily="2" charset="0"/>
                <a:ea typeface="PassingNotes" panose="02000603000000000000" pitchFamily="2" charset="0"/>
              </a:rPr>
              <a:t>Instructions: Find all of the states in the Southwest Region</a:t>
            </a:r>
            <a:r>
              <a:rPr lang="en-US" dirty="0" smtClean="0">
                <a:latin typeface="KG True Colors" panose="02000506000000020003" pitchFamily="2" charset="0"/>
                <a:ea typeface="PassingNotes" panose="02000603000000000000" pitchFamily="2" charset="0"/>
              </a:rPr>
              <a:t>.</a:t>
            </a:r>
          </a:p>
          <a:p>
            <a:pPr algn="ctr"/>
            <a:r>
              <a:rPr lang="en-US" dirty="0">
                <a:latin typeface="KG True Colors" panose="02000506000000020003" pitchFamily="2" charset="0"/>
                <a:ea typeface="PassingNotes" panose="02000603000000000000" pitchFamily="2" charset="0"/>
              </a:rPr>
              <a:t>Complete the chart below, telling for each state: the number in the state, the name of the state, and the state’s capital</a:t>
            </a:r>
          </a:p>
        </p:txBody>
      </p:sp>
      <p:graphicFrame>
        <p:nvGraphicFramePr>
          <p:cNvPr id="6" name="Table 5"/>
          <p:cNvGraphicFramePr>
            <a:graphicFrameLocks noGrp="1"/>
          </p:cNvGraphicFramePr>
          <p:nvPr>
            <p:extLst>
              <p:ext uri="{D42A27DB-BD31-4B8C-83A1-F6EECF244321}">
                <p14:modId xmlns:p14="http://schemas.microsoft.com/office/powerpoint/2010/main" val="163817307"/>
              </p:ext>
            </p:extLst>
          </p:nvPr>
        </p:nvGraphicFramePr>
        <p:xfrm>
          <a:off x="380999" y="6400800"/>
          <a:ext cx="6172200" cy="1489560"/>
        </p:xfrm>
        <a:graphic>
          <a:graphicData uri="http://schemas.openxmlformats.org/drawingml/2006/table">
            <a:tbl>
              <a:tblPr firstRow="1" firstCol="1" lastRow="1" lastCol="1" bandRow="1" bandCol="1"/>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297912">
                <a:tc>
                  <a:txBody>
                    <a:bodyPr/>
                    <a:lstStyle/>
                    <a:p>
                      <a:pPr marL="0" marR="0" algn="ctr">
                        <a:spcBef>
                          <a:spcPts val="0"/>
                        </a:spcBef>
                        <a:spcAft>
                          <a:spcPts val="0"/>
                        </a:spcAft>
                      </a:pPr>
                      <a:r>
                        <a:rPr lang="en-US" sz="1400" b="1" dirty="0">
                          <a:effectLst/>
                          <a:latin typeface="KG True Colors" panose="02000506000000020003" pitchFamily="2" charset="0"/>
                          <a:ea typeface="PassingNotes" panose="02000603000000000000" pitchFamily="2" charset="0"/>
                          <a:cs typeface="Times New Roman"/>
                        </a:rPr>
                        <a:t> </a:t>
                      </a:r>
                      <a:r>
                        <a:rPr lang="en-US" sz="1400" b="1" dirty="0" smtClean="0">
                          <a:effectLst/>
                          <a:latin typeface="KG True Colors" panose="02000506000000020003" pitchFamily="2" charset="0"/>
                          <a:ea typeface="PassingNotes" panose="02000603000000000000" pitchFamily="2" charset="0"/>
                          <a:cs typeface="Times New Roman"/>
                        </a:rPr>
                        <a:t>Number:</a:t>
                      </a:r>
                      <a:endParaRPr lang="en-US" sz="1400" b="1" dirty="0">
                        <a:effectLst/>
                        <a:latin typeface="KG True Colors" panose="02000506000000020003" pitchFamily="2" charset="0"/>
                        <a:ea typeface="PassingNotes" panose="02000603000000000000" pitchFamily="2" charset="0"/>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effectLst/>
                          <a:latin typeface="KG True Colors" panose="02000506000000020003" pitchFamily="2" charset="0"/>
                          <a:ea typeface="PassingNotes" panose="02000603000000000000" pitchFamily="2" charset="0"/>
                          <a:cs typeface="Times New Roman"/>
                        </a:rPr>
                        <a:t>Name:</a:t>
                      </a:r>
                      <a:endParaRPr lang="en-US" sz="1400" b="1" dirty="0">
                        <a:effectLst/>
                        <a:latin typeface="KG True Colors" panose="02000506000000020003" pitchFamily="2" charset="0"/>
                        <a:ea typeface="PassingNotes" panose="02000603000000000000" pitchFamily="2" charset="0"/>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effectLst/>
                          <a:latin typeface="KG True Colors" panose="02000506000000020003" pitchFamily="2" charset="0"/>
                          <a:ea typeface="PassingNotes" panose="02000603000000000000" pitchFamily="2" charset="0"/>
                          <a:cs typeface="Times New Roman"/>
                        </a:rPr>
                        <a:t>Capital:</a:t>
                      </a:r>
                      <a:endParaRPr lang="en-US" sz="1400" b="1" dirty="0">
                        <a:effectLst/>
                        <a:latin typeface="KG True Colors" panose="02000506000000020003" pitchFamily="2" charset="0"/>
                        <a:ea typeface="PassingNotes" panose="02000603000000000000" pitchFamily="2" charset="0"/>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7912">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7912">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7912">
                <a:tc>
                  <a:txBody>
                    <a:bodyPr/>
                    <a:lstStyle/>
                    <a:p>
                      <a:pPr marL="0" marR="0">
                        <a:spcBef>
                          <a:spcPts val="0"/>
                        </a:spcBef>
                        <a:spcAft>
                          <a:spcPts val="0"/>
                        </a:spcAft>
                      </a:pPr>
                      <a:r>
                        <a:rPr lang="en-US" sz="1000" dirty="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KG True Colors" panose="02000506000000020003" pitchFamily="2" charset="0"/>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912">
                <a:tc>
                  <a:txBody>
                    <a:bodyPr/>
                    <a:lstStyle/>
                    <a:p>
                      <a:pPr marL="0" marR="0">
                        <a:spcBef>
                          <a:spcPts val="0"/>
                        </a:spcBef>
                        <a:spcAft>
                          <a:spcPts val="0"/>
                        </a:spcAft>
                      </a:pPr>
                      <a:endParaRPr lang="en-US" sz="1000" dirty="0">
                        <a:effectLst/>
                        <a:latin typeface="KG True Colors" panose="02000506000000020003" pitchFamily="2"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effectLst/>
                        <a:latin typeface="KG True Colors" panose="02000506000000020003" pitchFamily="2"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effectLst/>
                        <a:latin typeface="KG True Colors" panose="02000506000000020003" pitchFamily="2"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TextBox 1"/>
          <p:cNvSpPr txBox="1"/>
          <p:nvPr/>
        </p:nvSpPr>
        <p:spPr>
          <a:xfrm>
            <a:off x="3190973" y="4343400"/>
            <a:ext cx="552251" cy="400110"/>
          </a:xfrm>
          <a:prstGeom prst="rect">
            <a:avLst/>
          </a:prstGeom>
          <a:solidFill>
            <a:schemeClr val="bg1"/>
          </a:solidFill>
        </p:spPr>
        <p:txBody>
          <a:bodyPr wrap="square" rtlCol="0">
            <a:spAutoFit/>
          </a:bodyPr>
          <a:lstStyle/>
          <a:p>
            <a:r>
              <a:rPr lang="en-US" sz="2000" b="1" dirty="0" smtClean="0">
                <a:latin typeface="+mj-lt"/>
              </a:rPr>
              <a:t>11</a:t>
            </a:r>
            <a:endParaRPr lang="en-US" sz="2000" b="1" dirty="0">
              <a:latin typeface="+mj-lt"/>
            </a:endParaRPr>
          </a:p>
        </p:txBody>
      </p:sp>
      <p:sp>
        <p:nvSpPr>
          <p:cNvPr id="7" name="TextBox 6"/>
          <p:cNvSpPr txBox="1"/>
          <p:nvPr/>
        </p:nvSpPr>
        <p:spPr>
          <a:xfrm>
            <a:off x="3464232" y="3781009"/>
            <a:ext cx="456006" cy="338554"/>
          </a:xfrm>
          <a:prstGeom prst="rect">
            <a:avLst/>
          </a:prstGeom>
          <a:solidFill>
            <a:schemeClr val="bg1"/>
          </a:solidFill>
        </p:spPr>
        <p:txBody>
          <a:bodyPr wrap="square" rtlCol="0">
            <a:spAutoFit/>
          </a:bodyPr>
          <a:lstStyle/>
          <a:p>
            <a:r>
              <a:rPr lang="en-US" sz="1600" b="1" dirty="0" smtClean="0">
                <a:latin typeface="+mj-lt"/>
              </a:rPr>
              <a:t>12</a:t>
            </a:r>
            <a:endParaRPr lang="en-US" sz="1600" b="1" dirty="0">
              <a:latin typeface="+mj-lt"/>
            </a:endParaRPr>
          </a:p>
        </p:txBody>
      </p:sp>
    </p:spTree>
    <p:extLst>
      <p:ext uri="{BB962C8B-B14F-4D97-AF65-F5344CB8AC3E}">
        <p14:creationId xmlns:p14="http://schemas.microsoft.com/office/powerpoint/2010/main" val="3490896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237</Words>
  <Application>Microsoft Office PowerPoint</Application>
  <PresentationFormat>On-screen Show (4:3)</PresentationFormat>
  <Paragraphs>52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KG True Colors</vt:lpstr>
      <vt:lpstr>PassingNotes</vt:lpstr>
      <vt:lpstr>Times New Roman</vt:lpstr>
      <vt:lpstr>Office Theme</vt:lpstr>
      <vt:lpstr>PowerPoint Presentation</vt:lpstr>
      <vt:lpstr>PowerPoint Presentation</vt:lpstr>
      <vt:lpstr>PowerPoint Presentation</vt:lpstr>
      <vt:lpstr>PowerPoint Presentation</vt:lpstr>
    </vt:vector>
  </TitlesOfParts>
  <Company>Mansfield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Smith, Amanda</cp:lastModifiedBy>
  <cp:revision>10</cp:revision>
  <cp:lastPrinted>2016-11-28T18:11:20Z</cp:lastPrinted>
  <dcterms:created xsi:type="dcterms:W3CDTF">2015-02-03T18:05:14Z</dcterms:created>
  <dcterms:modified xsi:type="dcterms:W3CDTF">2019-01-15T21:23:09Z</dcterms:modified>
</cp:coreProperties>
</file>