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6" r:id="rId3"/>
    <p:sldId id="267" r:id="rId4"/>
    <p:sldId id="257" r:id="rId5"/>
    <p:sldId id="264" r:id="rId6"/>
    <p:sldId id="262" r:id="rId7"/>
    <p:sldId id="263" r:id="rId8"/>
    <p:sldId id="256" r:id="rId9"/>
    <p:sldId id="265"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0" d="100"/>
          <a:sy n="90" d="100"/>
        </p:scale>
        <p:origin x="19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104642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300233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194725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421609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336656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201485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137614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267435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88619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115927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44EB330-C836-4727-998C-FA0418838DC1}" type="datetimeFigureOut">
              <a:rPr lang="en-US" smtClean="0"/>
              <a:t>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213E52-2161-49AE-8BF2-12D10212ACC9}" type="slidenum">
              <a:rPr lang="en-US" smtClean="0"/>
              <a:t>‹#›</a:t>
            </a:fld>
            <a:endParaRPr lang="en-US" dirty="0"/>
          </a:p>
        </p:txBody>
      </p:sp>
    </p:spTree>
    <p:extLst>
      <p:ext uri="{BB962C8B-B14F-4D97-AF65-F5344CB8AC3E}">
        <p14:creationId xmlns:p14="http://schemas.microsoft.com/office/powerpoint/2010/main" val="133396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44EB330-C836-4727-998C-FA0418838DC1}" type="datetimeFigureOut">
              <a:rPr lang="en-US" smtClean="0"/>
              <a:t>1/7/2020</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6213E52-2161-49AE-8BF2-12D10212ACC9}" type="slidenum">
              <a:rPr lang="en-US" smtClean="0"/>
              <a:t>‹#›</a:t>
            </a:fld>
            <a:endParaRPr lang="en-US" dirty="0"/>
          </a:p>
        </p:txBody>
      </p:sp>
    </p:spTree>
    <p:extLst>
      <p:ext uri="{BB962C8B-B14F-4D97-AF65-F5344CB8AC3E}">
        <p14:creationId xmlns:p14="http://schemas.microsoft.com/office/powerpoint/2010/main" val="1300251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3647" y="1182140"/>
            <a:ext cx="5805376" cy="7301240"/>
          </a:xfrm>
          <a:prstGeom prst="rect">
            <a:avLst/>
          </a:prstGeom>
        </p:spPr>
      </p:pic>
      <p:pic>
        <p:nvPicPr>
          <p:cNvPr id="4" name="Picture 3"/>
          <p:cNvPicPr>
            <a:picLocks noChangeAspect="1"/>
          </p:cNvPicPr>
          <p:nvPr/>
        </p:nvPicPr>
        <p:blipFill>
          <a:blip r:embed="rId3"/>
          <a:stretch>
            <a:fillRect/>
          </a:stretch>
        </p:blipFill>
        <p:spPr>
          <a:xfrm>
            <a:off x="853928" y="999460"/>
            <a:ext cx="5334256" cy="182680"/>
          </a:xfrm>
          <a:prstGeom prst="rect">
            <a:avLst/>
          </a:prstGeom>
        </p:spPr>
      </p:pic>
      <p:pic>
        <p:nvPicPr>
          <p:cNvPr id="5" name="Picture 4"/>
          <p:cNvPicPr>
            <a:picLocks noChangeAspect="1"/>
          </p:cNvPicPr>
          <p:nvPr/>
        </p:nvPicPr>
        <p:blipFill>
          <a:blip r:embed="rId4"/>
          <a:stretch>
            <a:fillRect/>
          </a:stretch>
        </p:blipFill>
        <p:spPr>
          <a:xfrm>
            <a:off x="1444606" y="119250"/>
            <a:ext cx="4152900" cy="647700"/>
          </a:xfrm>
          <a:prstGeom prst="rect">
            <a:avLst/>
          </a:prstGeom>
        </p:spPr>
      </p:pic>
    </p:spTree>
    <p:extLst>
      <p:ext uri="{BB962C8B-B14F-4D97-AF65-F5344CB8AC3E}">
        <p14:creationId xmlns:p14="http://schemas.microsoft.com/office/powerpoint/2010/main" val="101462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714" y="-456572"/>
            <a:ext cx="7771428" cy="10057143"/>
          </a:xfrm>
          <a:prstGeom prst="rect">
            <a:avLst/>
          </a:prstGeom>
        </p:spPr>
      </p:pic>
    </p:spTree>
    <p:extLst>
      <p:ext uri="{BB962C8B-B14F-4D97-AF65-F5344CB8AC3E}">
        <p14:creationId xmlns:p14="http://schemas.microsoft.com/office/powerpoint/2010/main" val="354859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714" y="-456572"/>
            <a:ext cx="7771428" cy="10057143"/>
          </a:xfrm>
          <a:prstGeom prst="rect">
            <a:avLst/>
          </a:prstGeom>
        </p:spPr>
      </p:pic>
    </p:spTree>
    <p:extLst>
      <p:ext uri="{BB962C8B-B14F-4D97-AF65-F5344CB8AC3E}">
        <p14:creationId xmlns:p14="http://schemas.microsoft.com/office/powerpoint/2010/main" val="5876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362" y="369007"/>
            <a:ext cx="6071191" cy="8125301"/>
          </a:xfrm>
          <a:prstGeom prst="rect">
            <a:avLst/>
          </a:prstGeom>
          <a:noFill/>
        </p:spPr>
        <p:txBody>
          <a:bodyPr wrap="square" rtlCol="0">
            <a:spAutoFit/>
          </a:bodyPr>
          <a:lstStyle/>
          <a:p>
            <a:pPr algn="ctr"/>
            <a:r>
              <a:rPr lang="en-US" sz="1600" b="1" u="sng" dirty="0" smtClean="0">
                <a:latin typeface="Janda Safe and Sound Solid" panose="02000503000000020004" pitchFamily="2" charset="0"/>
              </a:rPr>
              <a:t>Methods for Mining Gold:</a:t>
            </a:r>
          </a:p>
          <a:p>
            <a:endParaRPr lang="en-US" sz="1200" dirty="0">
              <a:latin typeface="Janda Safe and Sound Solid" panose="02000503000000020004" pitchFamily="2" charset="0"/>
            </a:endParaRPr>
          </a:p>
          <a:p>
            <a:pPr>
              <a:lnSpc>
                <a:spcPct val="150000"/>
              </a:lnSpc>
            </a:pPr>
            <a:r>
              <a:rPr lang="en-US" sz="1400" dirty="0" smtClean="0">
                <a:latin typeface="Janda Safe and Sound Solid" panose="02000503000000020004" pitchFamily="2" charset="0"/>
              </a:rPr>
              <a:t>Today, you will be mining for gold using a gold pan.  You will need the following supplies in front of you:</a:t>
            </a:r>
          </a:p>
          <a:p>
            <a:pPr marL="171450" indent="-171450">
              <a:lnSpc>
                <a:spcPct val="150000"/>
              </a:lnSpc>
              <a:buFont typeface="Arial" panose="020B0604020202020204" pitchFamily="34" charset="0"/>
              <a:buChar char="•"/>
            </a:pPr>
            <a:r>
              <a:rPr lang="en-US" sz="1400" dirty="0" smtClean="0">
                <a:latin typeface="Janda Safe and Sound Solid" panose="02000503000000020004" pitchFamily="2" charset="0"/>
              </a:rPr>
              <a:t>Wax Paper</a:t>
            </a:r>
          </a:p>
          <a:p>
            <a:pPr marL="171450" indent="-171450">
              <a:lnSpc>
                <a:spcPct val="150000"/>
              </a:lnSpc>
              <a:buFont typeface="Arial" panose="020B0604020202020204" pitchFamily="34" charset="0"/>
              <a:buChar char="•"/>
            </a:pPr>
            <a:r>
              <a:rPr lang="en-US" sz="1400" dirty="0" smtClean="0">
                <a:latin typeface="Janda Safe and Sound Solid" panose="02000503000000020004" pitchFamily="2" charset="0"/>
              </a:rPr>
              <a:t>Baggie with sand and gravel</a:t>
            </a:r>
          </a:p>
          <a:p>
            <a:pPr marL="171450" indent="-171450">
              <a:lnSpc>
                <a:spcPct val="150000"/>
              </a:lnSpc>
              <a:buFont typeface="Arial" panose="020B0604020202020204" pitchFamily="34" charset="0"/>
              <a:buChar char="•"/>
            </a:pPr>
            <a:r>
              <a:rPr lang="en-US" sz="1400" dirty="0" smtClean="0">
                <a:latin typeface="Janda Safe and Sound Solid" panose="02000503000000020004" pitchFamily="2" charset="0"/>
              </a:rPr>
              <a:t>Tweezers</a:t>
            </a:r>
          </a:p>
          <a:p>
            <a:pPr marL="171450" indent="-171450">
              <a:lnSpc>
                <a:spcPct val="150000"/>
              </a:lnSpc>
              <a:buFont typeface="Arial" panose="020B0604020202020204" pitchFamily="34" charset="0"/>
              <a:buChar char="•"/>
            </a:pPr>
            <a:r>
              <a:rPr lang="en-US" sz="1400" dirty="0" smtClean="0">
                <a:latin typeface="Janda Safe and Sound Solid" panose="02000503000000020004" pitchFamily="2" charset="0"/>
              </a:rPr>
              <a:t>½ cup water</a:t>
            </a:r>
          </a:p>
          <a:p>
            <a:pPr marL="171450" indent="-171450">
              <a:lnSpc>
                <a:spcPct val="150000"/>
              </a:lnSpc>
              <a:buFont typeface="Arial" panose="020B0604020202020204" pitchFamily="34" charset="0"/>
              <a:buChar char="•"/>
            </a:pPr>
            <a:r>
              <a:rPr lang="en-US" sz="1400" dirty="0" smtClean="0">
                <a:latin typeface="Janda Safe and Sound Solid" panose="02000503000000020004" pitchFamily="2" charset="0"/>
              </a:rPr>
              <a:t>Gold pan</a:t>
            </a:r>
          </a:p>
          <a:p>
            <a:pPr marL="171450" indent="-171450">
              <a:buFont typeface="Arial" panose="020B0604020202020204" pitchFamily="34" charset="0"/>
              <a:buChar char="•"/>
            </a:pPr>
            <a:endParaRPr lang="en-US" sz="500" dirty="0" smtClean="0">
              <a:latin typeface="Janda Safe and Sound Solid" panose="02000503000000020004" pitchFamily="2" charset="0"/>
            </a:endParaRPr>
          </a:p>
          <a:p>
            <a:pPr marL="171450" indent="-171450">
              <a:buFont typeface="Arial" panose="020B0604020202020204" pitchFamily="34" charset="0"/>
              <a:buChar char="•"/>
            </a:pPr>
            <a:endParaRPr lang="en-US" sz="1200" dirty="0">
              <a:latin typeface="Janda Safe and Sound Solid" panose="02000503000000020004" pitchFamily="2" charset="0"/>
            </a:endParaRPr>
          </a:p>
          <a:p>
            <a:pPr algn="ctr"/>
            <a:r>
              <a:rPr lang="en-US" sz="1600" b="1" u="sng" dirty="0" smtClean="0">
                <a:latin typeface="Janda Safe and Sound Solid" panose="02000503000000020004" pitchFamily="2" charset="0"/>
              </a:rPr>
              <a:t>Follow each step in order to strike it rich!</a:t>
            </a:r>
          </a:p>
          <a:p>
            <a:endParaRPr lang="en-US" sz="800" b="1" dirty="0" smtClean="0">
              <a:latin typeface="Janda Safe and Sound Solid" panose="02000503000000020004" pitchFamily="2" charset="0"/>
            </a:endParaRPr>
          </a:p>
          <a:p>
            <a:pPr marL="228600" indent="-228600">
              <a:lnSpc>
                <a:spcPct val="150000"/>
              </a:lnSpc>
              <a:buAutoNum type="arabicPeriod"/>
            </a:pPr>
            <a:r>
              <a:rPr lang="en-US" sz="1400" dirty="0" smtClean="0">
                <a:latin typeface="Janda Safe and Sound Solid" panose="02000503000000020004" pitchFamily="2" charset="0"/>
              </a:rPr>
              <a:t>Pour the contents of the baggie into the Gold pan.</a:t>
            </a:r>
          </a:p>
          <a:p>
            <a:pPr marL="228600" indent="-228600">
              <a:lnSpc>
                <a:spcPct val="150000"/>
              </a:lnSpc>
              <a:buAutoNum type="arabicPeriod"/>
            </a:pPr>
            <a:r>
              <a:rPr lang="en-US" sz="1400" dirty="0" smtClean="0">
                <a:latin typeface="Janda Safe and Sound Solid" panose="02000503000000020004" pitchFamily="2" charset="0"/>
              </a:rPr>
              <a:t>Place ½ cup water in the pan over the sand.</a:t>
            </a:r>
          </a:p>
          <a:p>
            <a:pPr marL="228600" indent="-228600">
              <a:lnSpc>
                <a:spcPct val="150000"/>
              </a:lnSpc>
              <a:buAutoNum type="arabicPeriod"/>
            </a:pPr>
            <a:r>
              <a:rPr lang="en-US" sz="1400" dirty="0" smtClean="0">
                <a:latin typeface="Janda Safe and Sound Solid" panose="02000503000000020004" pitchFamily="2" charset="0"/>
              </a:rPr>
              <a:t>Gently rock the pan back and forth until you even out the gravel.</a:t>
            </a:r>
          </a:p>
          <a:p>
            <a:pPr marL="228600" indent="-228600">
              <a:lnSpc>
                <a:spcPct val="150000"/>
              </a:lnSpc>
              <a:buAutoNum type="arabicPeriod"/>
            </a:pPr>
            <a:r>
              <a:rPr lang="en-US" sz="1400" dirty="0" smtClean="0">
                <a:latin typeface="Janda Safe and Sound Solid" panose="02000503000000020004" pitchFamily="2" charset="0"/>
              </a:rPr>
              <a:t>Using the tweezers, search the sand and gravel for any gold that you may see.  Remove any gold from the pan with the tweezers.</a:t>
            </a:r>
          </a:p>
          <a:p>
            <a:pPr marL="228600" indent="-228600">
              <a:lnSpc>
                <a:spcPct val="150000"/>
              </a:lnSpc>
              <a:buAutoNum type="arabicPeriod"/>
            </a:pPr>
            <a:r>
              <a:rPr lang="en-US" sz="1400" dirty="0" smtClean="0">
                <a:latin typeface="Janda Safe and Sound Solid" panose="02000503000000020004" pitchFamily="2" charset="0"/>
              </a:rPr>
              <a:t>Place each gold piece inside of the empty baggie.</a:t>
            </a:r>
          </a:p>
          <a:p>
            <a:pPr marL="228600" indent="-228600">
              <a:lnSpc>
                <a:spcPct val="150000"/>
              </a:lnSpc>
              <a:buAutoNum type="arabicPeriod"/>
            </a:pPr>
            <a:r>
              <a:rPr lang="en-US" sz="1400" dirty="0" smtClean="0">
                <a:latin typeface="Janda Safe and Sound Solid" panose="02000503000000020004" pitchFamily="2" charset="0"/>
              </a:rPr>
              <a:t>Empty water out of the pan into the container provided.  </a:t>
            </a:r>
          </a:p>
          <a:p>
            <a:pPr marL="228600" indent="-228600">
              <a:lnSpc>
                <a:spcPct val="150000"/>
              </a:lnSpc>
              <a:buAutoNum type="arabicPeriod"/>
            </a:pPr>
            <a:r>
              <a:rPr lang="en-US" sz="1400" dirty="0" smtClean="0">
                <a:latin typeface="Janda Safe and Sound Solid" panose="02000503000000020004" pitchFamily="2" charset="0"/>
              </a:rPr>
              <a:t>Remove all remaining sand from the Gold pan using paper towels and trash can.  </a:t>
            </a:r>
          </a:p>
          <a:p>
            <a:pPr marL="228600" indent="-228600">
              <a:lnSpc>
                <a:spcPct val="150000"/>
              </a:lnSpc>
              <a:buAutoNum type="arabicPeriod"/>
            </a:pPr>
            <a:r>
              <a:rPr lang="en-US" sz="1400" dirty="0" smtClean="0">
                <a:latin typeface="Janda Safe and Sound Solid" panose="02000503000000020004" pitchFamily="2" charset="0"/>
              </a:rPr>
              <a:t>Wipe down your area and throw all trash away.</a:t>
            </a:r>
          </a:p>
          <a:p>
            <a:pPr marL="228600" indent="-228600">
              <a:lnSpc>
                <a:spcPct val="150000"/>
              </a:lnSpc>
              <a:buAutoNum type="arabicPeriod"/>
            </a:pPr>
            <a:r>
              <a:rPr lang="en-US" sz="1400" dirty="0" smtClean="0">
                <a:latin typeface="Janda Safe and Sound Solid" panose="02000503000000020004" pitchFamily="2" charset="0"/>
              </a:rPr>
              <a:t>Once done, bring baggie with gold to the teacher to collect your earnings!</a:t>
            </a:r>
            <a:endParaRPr lang="en-US" sz="1400" dirty="0">
              <a:latin typeface="Janda Safe and Sound Solid" panose="02000503000000020004" pitchFamily="2" charset="0"/>
            </a:endParaRPr>
          </a:p>
          <a:p>
            <a:pPr marL="342900" indent="-342900">
              <a:buFont typeface="+mj-lt"/>
              <a:buAutoNum type="arabicPeriod"/>
            </a:pPr>
            <a:endParaRPr lang="en-US" sz="1200" dirty="0" smtClean="0">
              <a:latin typeface="Janda Safe and Sound Solid" panose="02000503000000020004" pitchFamily="2" charset="0"/>
            </a:endParaRPr>
          </a:p>
        </p:txBody>
      </p:sp>
    </p:spTree>
    <p:extLst>
      <p:ext uri="{BB962C8B-B14F-4D97-AF65-F5344CB8AC3E}">
        <p14:creationId xmlns:p14="http://schemas.microsoft.com/office/powerpoint/2010/main" val="198333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04" y="1175657"/>
            <a:ext cx="6204402" cy="7268936"/>
          </a:xfrm>
          <a:prstGeom prst="rect">
            <a:avLst/>
          </a:prstGeom>
        </p:spPr>
      </p:pic>
      <p:sp>
        <p:nvSpPr>
          <p:cNvPr id="3" name="TextBox 2"/>
          <p:cNvSpPr txBox="1"/>
          <p:nvPr/>
        </p:nvSpPr>
        <p:spPr>
          <a:xfrm>
            <a:off x="405964" y="129953"/>
            <a:ext cx="6452036" cy="1138773"/>
          </a:xfrm>
          <a:prstGeom prst="rect">
            <a:avLst/>
          </a:prstGeom>
          <a:solidFill>
            <a:schemeClr val="bg1"/>
          </a:solidFill>
        </p:spPr>
        <p:txBody>
          <a:bodyPr wrap="square" rtlCol="0">
            <a:spAutoFit/>
          </a:bodyPr>
          <a:lstStyle/>
          <a:p>
            <a:endParaRPr lang="en-US" sz="800" b="1" dirty="0" smtClean="0">
              <a:latin typeface="A770-Roman-Swash" panose="00000400000000000000" pitchFamily="2" charset="0"/>
            </a:endParaRPr>
          </a:p>
          <a:p>
            <a:r>
              <a:rPr lang="en-US" sz="3600" b="1" dirty="0" smtClean="0">
                <a:latin typeface="A770-Roman-Swash" panose="00000400000000000000" pitchFamily="2" charset="0"/>
              </a:rPr>
              <a:t>On the Trail with Brigham Young</a:t>
            </a:r>
          </a:p>
          <a:p>
            <a:endParaRPr lang="en-US" sz="2400" b="1" dirty="0">
              <a:latin typeface="A770-Roman-Swash" panose="00000400000000000000" pitchFamily="2" charset="0"/>
            </a:endParaRPr>
          </a:p>
        </p:txBody>
      </p:sp>
    </p:spTree>
    <p:extLst>
      <p:ext uri="{BB962C8B-B14F-4D97-AF65-F5344CB8AC3E}">
        <p14:creationId xmlns:p14="http://schemas.microsoft.com/office/powerpoint/2010/main" val="342455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146" y="228347"/>
            <a:ext cx="6238776" cy="8740854"/>
          </a:xfrm>
          <a:prstGeom prst="rect">
            <a:avLst/>
          </a:prstGeom>
          <a:noFill/>
        </p:spPr>
        <p:txBody>
          <a:bodyPr wrap="square" rtlCol="0">
            <a:spAutoFit/>
          </a:bodyPr>
          <a:lstStyle/>
          <a:p>
            <a:pPr algn="ctr"/>
            <a:r>
              <a:rPr lang="en-US" sz="2400" b="1" u="sng" dirty="0" smtClean="0">
                <a:latin typeface="Alexis Marie" panose="02000603000000000000" pitchFamily="2" charset="0"/>
                <a:ea typeface="Alexis Marie" panose="02000603000000000000" pitchFamily="2" charset="0"/>
              </a:rPr>
              <a:t>Changing the face of the Nation:  Chinese Immigrants</a:t>
            </a:r>
          </a:p>
          <a:p>
            <a:endParaRPr lang="en-US" dirty="0">
              <a:latin typeface="Alexis Marie" panose="02000603000000000000" pitchFamily="2" charset="0"/>
              <a:ea typeface="Alexis Marie" panose="02000603000000000000" pitchFamily="2" charset="0"/>
            </a:endParaRPr>
          </a:p>
          <a:p>
            <a:endParaRPr lang="en-US" dirty="0" smtClean="0">
              <a:latin typeface="Alexis Marie" panose="02000603000000000000" pitchFamily="2" charset="0"/>
              <a:ea typeface="Alexis Marie" panose="02000603000000000000" pitchFamily="2" charset="0"/>
            </a:endParaRPr>
          </a:p>
          <a:p>
            <a:endParaRPr lang="en-US" dirty="0" smtClean="0">
              <a:latin typeface="Alexis Marie" panose="02000603000000000000" pitchFamily="2" charset="0"/>
              <a:ea typeface="Alexis Marie" panose="02000603000000000000" pitchFamily="2" charset="0"/>
            </a:endParaRPr>
          </a:p>
          <a:p>
            <a:endParaRPr lang="en-US" sz="1600" dirty="0" smtClean="0">
              <a:latin typeface="Alexis Marie" panose="02000603000000000000" pitchFamily="2" charset="0"/>
              <a:ea typeface="Alexis Marie" panose="02000603000000000000" pitchFamily="2" charset="0"/>
            </a:endParaRPr>
          </a:p>
          <a:p>
            <a:endParaRPr lang="en-US" sz="1600" dirty="0">
              <a:latin typeface="Alexis Marie" panose="02000603000000000000" pitchFamily="2" charset="0"/>
              <a:ea typeface="Alexis Marie" panose="02000603000000000000" pitchFamily="2" charset="0"/>
            </a:endParaRPr>
          </a:p>
          <a:p>
            <a:r>
              <a:rPr lang="en-US" sz="1400" dirty="0" smtClean="0">
                <a:latin typeface="Alexis Marie" panose="02000603000000000000" pitchFamily="2" charset="0"/>
                <a:ea typeface="Alexis Marie" panose="02000603000000000000" pitchFamily="2" charset="0"/>
              </a:rPr>
              <a:t>Starting </a:t>
            </a:r>
            <a:r>
              <a:rPr lang="en-US" sz="1400" dirty="0">
                <a:latin typeface="Alexis Marie" panose="02000603000000000000" pitchFamily="2" charset="0"/>
                <a:ea typeface="Alexis Marie" panose="02000603000000000000" pitchFamily="2" charset="0"/>
              </a:rPr>
              <a:t>with the Gold Rush, most Chinese immigrants entered California through the port of San </a:t>
            </a:r>
            <a:r>
              <a:rPr lang="en-US" sz="1400" dirty="0" smtClean="0">
                <a:latin typeface="Alexis Marie" panose="02000603000000000000" pitchFamily="2" charset="0"/>
                <a:ea typeface="Alexis Marie" panose="02000603000000000000" pitchFamily="2" charset="0"/>
              </a:rPr>
              <a:t>Francisco.  The </a:t>
            </a:r>
            <a:r>
              <a:rPr lang="en-US" sz="1400" dirty="0">
                <a:latin typeface="Alexis Marie" panose="02000603000000000000" pitchFamily="2" charset="0"/>
                <a:ea typeface="Alexis Marie" panose="02000603000000000000" pitchFamily="2" charset="0"/>
              </a:rPr>
              <a:t>Chinese formed part of the diverse gathering of peoples from throughout the world who contributed to the economic and population explosion that characterized the early history of the state of California.</a:t>
            </a:r>
          </a:p>
          <a:p>
            <a:endParaRPr lang="en-US" sz="800" dirty="0">
              <a:latin typeface="Alexis Marie" panose="02000603000000000000" pitchFamily="2" charset="0"/>
              <a:ea typeface="Alexis Marie" panose="02000603000000000000" pitchFamily="2" charset="0"/>
            </a:endParaRPr>
          </a:p>
          <a:p>
            <a:r>
              <a:rPr lang="en-US" sz="1400" dirty="0">
                <a:latin typeface="Alexis Marie" panose="02000603000000000000" pitchFamily="2" charset="0"/>
                <a:ea typeface="Alexis Marie" panose="02000603000000000000" pitchFamily="2" charset="0"/>
              </a:rPr>
              <a:t>These immigrants proved to be productive and resourceful contributors to a multitude of industries and </a:t>
            </a:r>
            <a:r>
              <a:rPr lang="en-US" sz="1400" dirty="0" smtClean="0">
                <a:latin typeface="Alexis Marie" panose="02000603000000000000" pitchFamily="2" charset="0"/>
                <a:ea typeface="Alexis Marie" panose="02000603000000000000" pitchFamily="2" charset="0"/>
              </a:rPr>
              <a:t>businesses. The </a:t>
            </a:r>
            <a:r>
              <a:rPr lang="en-US" sz="1400" dirty="0">
                <a:latin typeface="Alexis Marie" panose="02000603000000000000" pitchFamily="2" charset="0"/>
                <a:ea typeface="Alexis Marie" panose="02000603000000000000" pitchFamily="2" charset="0"/>
              </a:rPr>
              <a:t>initial group of Chinese </a:t>
            </a:r>
            <a:r>
              <a:rPr lang="en-US" sz="1400" dirty="0" err="1">
                <a:latin typeface="Alexis Marie" panose="02000603000000000000" pitchFamily="2" charset="0"/>
                <a:ea typeface="Alexis Marie" panose="02000603000000000000" pitchFamily="2" charset="0"/>
              </a:rPr>
              <a:t>argonauts</a:t>
            </a:r>
            <a:r>
              <a:rPr lang="en-US" sz="1400" dirty="0">
                <a:latin typeface="Alexis Marie" panose="02000603000000000000" pitchFamily="2" charset="0"/>
                <a:ea typeface="Alexis Marie" panose="02000603000000000000" pitchFamily="2" charset="0"/>
              </a:rPr>
              <a:t> sought their livelihood in the gold mines, calling California Gam </a:t>
            </a:r>
            <a:r>
              <a:rPr lang="en-US" sz="1400" dirty="0" err="1">
                <a:latin typeface="Alexis Marie" panose="02000603000000000000" pitchFamily="2" charset="0"/>
                <a:ea typeface="Alexis Marie" panose="02000603000000000000" pitchFamily="2" charset="0"/>
              </a:rPr>
              <a:t>Saan</a:t>
            </a:r>
            <a:r>
              <a:rPr lang="en-US" sz="1400" dirty="0">
                <a:latin typeface="Alexis Marie" panose="02000603000000000000" pitchFamily="2" charset="0"/>
                <a:ea typeface="Alexis Marie" panose="02000603000000000000" pitchFamily="2" charset="0"/>
              </a:rPr>
              <a:t> or Gold Mountain</a:t>
            </a:r>
            <a:r>
              <a:rPr lang="en-US" sz="1400" dirty="0" smtClean="0">
                <a:latin typeface="Alexis Marie" panose="02000603000000000000" pitchFamily="2" charset="0"/>
                <a:ea typeface="Alexis Marie" panose="02000603000000000000" pitchFamily="2" charset="0"/>
              </a:rPr>
              <a:t>.  Once the Gold Rush came to an end, the Chinese were left with no jobs and no money.</a:t>
            </a:r>
          </a:p>
          <a:p>
            <a:endParaRPr lang="en-US" sz="800" dirty="0">
              <a:latin typeface="Alexis Marie" panose="02000603000000000000" pitchFamily="2" charset="0"/>
              <a:ea typeface="Alexis Marie" panose="02000603000000000000" pitchFamily="2" charset="0"/>
            </a:endParaRPr>
          </a:p>
          <a:p>
            <a:r>
              <a:rPr lang="en-US" sz="1400" dirty="0" smtClean="0">
                <a:latin typeface="Alexis Marie" panose="02000603000000000000" pitchFamily="2" charset="0"/>
                <a:ea typeface="Alexis Marie" panose="02000603000000000000" pitchFamily="2" charset="0"/>
              </a:rPr>
              <a:t>When the 4 men who agreed to finance that transcontinental railroad system set out to build their railroad, they found that it was difficult to hire workers.  Irish immigrants were willing to do the hard labor, but there was not nearly enough of them available.  The Chinese immigrants who had come to work in the gold and silver mines offered their services.</a:t>
            </a:r>
          </a:p>
          <a:p>
            <a:endParaRPr lang="en-US" sz="800" dirty="0">
              <a:latin typeface="Alexis Marie" panose="02000603000000000000" pitchFamily="2" charset="0"/>
              <a:ea typeface="Alexis Marie" panose="02000603000000000000" pitchFamily="2" charset="0"/>
            </a:endParaRPr>
          </a:p>
          <a:p>
            <a:r>
              <a:rPr lang="en-US" sz="1400" dirty="0" smtClean="0">
                <a:latin typeface="Alexis Marie" panose="02000603000000000000" pitchFamily="2" charset="0"/>
                <a:ea typeface="Alexis Marie" panose="02000603000000000000" pitchFamily="2" charset="0"/>
              </a:rPr>
              <a:t>The Chinese laborers proved that they could indeed keep up.  They also showed that they were good engineers, solving difficult construction problems.  Once, the Central Pacific Railroad seemed to be at a standstill.  The tracks had come to a halt tight at the base of a steep rock cliff.  The Chinese laborers wove buckets out of tough reeds.  Then they climbed into the buckets and were hauled up the face of the cliff.  They chipped away at the rock until there was a ledge large enough to stand on.  Then they worked from this ledge, hammering and casting away at the rock.  In time, they created a roadway large enough for the railroad bed.</a:t>
            </a:r>
          </a:p>
          <a:p>
            <a:endParaRPr lang="en-US" sz="800" dirty="0" smtClean="0">
              <a:latin typeface="Alexis Marie" panose="02000603000000000000" pitchFamily="2" charset="0"/>
              <a:ea typeface="Alexis Marie" panose="02000603000000000000" pitchFamily="2" charset="0"/>
            </a:endParaRPr>
          </a:p>
          <a:p>
            <a:r>
              <a:rPr lang="en-US" sz="1400" dirty="0" smtClean="0">
                <a:latin typeface="Alexis Marie" panose="02000603000000000000" pitchFamily="2" charset="0"/>
                <a:ea typeface="Alexis Marie" panose="02000603000000000000" pitchFamily="2" charset="0"/>
              </a:rPr>
              <a:t>Chinese immigrants came by the shiploads to work on the railroads.  Life in their own country was difficult since they could not find work.  The chance to work on the railroad, as tough as it was, seemed like an opportunity to these men.  Many of them hoped to make some money and then return to China.  Some of them did achieve this goal.  Others stayed to make a new life in America.  Many Chinese laborers died while constructing the railroad.  It was very dangerous and difficult work, and thousands of workers of all nationalities were killed in various kinds of accidents.</a:t>
            </a:r>
          </a:p>
          <a:p>
            <a:endParaRPr lang="en-US" sz="800" dirty="0" smtClean="0">
              <a:latin typeface="Alexis Marie" panose="02000603000000000000" pitchFamily="2" charset="0"/>
              <a:ea typeface="Alexis Marie" panose="02000603000000000000" pitchFamily="2" charset="0"/>
            </a:endParaRPr>
          </a:p>
          <a:p>
            <a:r>
              <a:rPr lang="en-US" sz="1400" dirty="0" smtClean="0">
                <a:latin typeface="Alexis Marie" panose="02000603000000000000" pitchFamily="2" charset="0"/>
                <a:ea typeface="Alexis Marie" panose="02000603000000000000" pitchFamily="2" charset="0"/>
              </a:rPr>
              <a:t>The Chinese laborers contributed greatly to the building of the railroads.  The railroads changed America and made it truly one nations from “sea to shining sea”.  The Chinese immigrants helped to build the America we live in today.</a:t>
            </a:r>
          </a:p>
          <a:p>
            <a:endParaRPr lang="en-US" sz="1400" dirty="0">
              <a:latin typeface="Alexis Marie" panose="02000603000000000000" pitchFamily="2" charset="0"/>
              <a:ea typeface="Alexis Marie" panose="02000603000000000000" pitchFamily="2" charset="0"/>
            </a:endParaRPr>
          </a:p>
        </p:txBody>
      </p:sp>
      <p:pic>
        <p:nvPicPr>
          <p:cNvPr id="1028" name="Picture 4" descr="Image result for chinese laborers on the railroa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902" y="783771"/>
            <a:ext cx="1073784" cy="109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3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674" y="391885"/>
            <a:ext cx="6126084" cy="5324535"/>
          </a:xfrm>
          <a:prstGeom prst="rect">
            <a:avLst/>
          </a:prstGeom>
          <a:noFill/>
        </p:spPr>
        <p:txBody>
          <a:bodyPr wrap="square" rtlCol="0">
            <a:spAutoFit/>
          </a:bodyPr>
          <a:lstStyle/>
          <a:p>
            <a:pPr algn="ctr"/>
            <a:r>
              <a:rPr lang="en-US" sz="2000" b="1" u="sng" dirty="0" smtClean="0">
                <a:latin typeface="Alexis Marie" panose="02000603000000000000" pitchFamily="2" charset="0"/>
                <a:ea typeface="Alexis Marie" panose="02000603000000000000" pitchFamily="2" charset="0"/>
              </a:rPr>
              <a:t>WESTWARD EXPANSION:  </a:t>
            </a:r>
          </a:p>
          <a:p>
            <a:pPr algn="ctr"/>
            <a:r>
              <a:rPr lang="en-US" b="1" dirty="0" smtClean="0">
                <a:latin typeface="Alexis Marie" panose="02000603000000000000" pitchFamily="2" charset="0"/>
                <a:ea typeface="Alexis Marie" panose="02000603000000000000" pitchFamily="2" charset="0"/>
              </a:rPr>
              <a:t>People Going West Stations</a:t>
            </a:r>
          </a:p>
          <a:p>
            <a:endParaRPr lang="en-US" b="1" u="sng" dirty="0">
              <a:latin typeface="Alexis Marie" panose="02000603000000000000" pitchFamily="2" charset="0"/>
              <a:ea typeface="Alexis Marie" panose="02000603000000000000" pitchFamily="2" charset="0"/>
            </a:endParaRPr>
          </a:p>
          <a:p>
            <a:r>
              <a:rPr lang="en-US" b="1" u="sng" dirty="0" smtClean="0">
                <a:latin typeface="Alexis Marie" panose="02000603000000000000" pitchFamily="2" charset="0"/>
                <a:ea typeface="Alexis Marie" panose="02000603000000000000" pitchFamily="2" charset="0"/>
              </a:rPr>
              <a:t>Chinese Immigrants:</a:t>
            </a:r>
          </a:p>
          <a:p>
            <a:r>
              <a:rPr lang="en-US" sz="1600" dirty="0" smtClean="0">
                <a:latin typeface="Alexis Marie" panose="02000603000000000000" pitchFamily="2" charset="0"/>
                <a:ea typeface="Alexis Marie" panose="02000603000000000000" pitchFamily="2" charset="0"/>
              </a:rPr>
              <a:t>How did the Chinese immigrants contribute to the growth of America?  </a:t>
            </a:r>
            <a:r>
              <a:rPr lang="en-US" dirty="0" smtClean="0">
                <a:latin typeface="Alexis Marie" panose="02000603000000000000" pitchFamily="2" charset="0"/>
                <a:ea typeface="Alexis Marie" panose="02000603000000000000" pitchFamily="2" charset="0"/>
              </a:rPr>
              <a:t>_______________________________________________________________________________________________________________________________________________________________</a:t>
            </a:r>
          </a:p>
          <a:p>
            <a:endParaRPr lang="en-US" dirty="0">
              <a:latin typeface="Alexis Marie" panose="02000603000000000000" pitchFamily="2" charset="0"/>
              <a:ea typeface="Alexis Marie" panose="02000603000000000000" pitchFamily="2" charset="0"/>
            </a:endParaRPr>
          </a:p>
          <a:p>
            <a:r>
              <a:rPr lang="en-US" sz="1600" dirty="0" smtClean="0">
                <a:latin typeface="Alexis Marie" panose="02000603000000000000" pitchFamily="2" charset="0"/>
                <a:ea typeface="Alexis Marie" panose="02000603000000000000" pitchFamily="2" charset="0"/>
              </a:rPr>
              <a:t>How do you think that the railroads might have changed the lives of the Chinese Immigrants?  </a:t>
            </a:r>
            <a:r>
              <a:rPr lang="en-US" dirty="0" smtClean="0">
                <a:latin typeface="Alexis Marie" panose="02000603000000000000" pitchFamily="2" charset="0"/>
                <a:ea typeface="Alexis Marie" panose="02000603000000000000" pitchFamily="2" charset="0"/>
              </a:rPr>
              <a:t>____________________________________________________________________________________________________________________________________________________________________________________________________________________</a:t>
            </a:r>
          </a:p>
          <a:p>
            <a:endParaRPr lang="en-US" dirty="0">
              <a:latin typeface="Alexis Marie" panose="02000603000000000000" pitchFamily="2" charset="0"/>
              <a:ea typeface="Alexis Marie" panose="02000603000000000000" pitchFamily="2" charset="0"/>
            </a:endParaRPr>
          </a:p>
          <a:p>
            <a:endParaRPr lang="en-US" dirty="0" smtClean="0">
              <a:latin typeface="Alexis Marie" panose="02000603000000000000" pitchFamily="2" charset="0"/>
              <a:ea typeface="Alexis Marie" panose="02000603000000000000" pitchFamily="2" charset="0"/>
            </a:endParaRPr>
          </a:p>
          <a:p>
            <a:endParaRPr lang="en-US" dirty="0">
              <a:latin typeface="Alexis Marie" panose="02000603000000000000" pitchFamily="2" charset="0"/>
              <a:ea typeface="Alexis Marie" panose="02000603000000000000" pitchFamily="2" charset="0"/>
            </a:endParaRPr>
          </a:p>
          <a:p>
            <a:endParaRPr lang="en-US" dirty="0">
              <a:latin typeface="Alexis Marie" panose="02000603000000000000" pitchFamily="2" charset="0"/>
              <a:ea typeface="Alexis Marie" panose="02000603000000000000" pitchFamily="2" charset="0"/>
            </a:endParaRPr>
          </a:p>
        </p:txBody>
      </p:sp>
      <p:sp>
        <p:nvSpPr>
          <p:cNvPr id="3" name="TextBox 2"/>
          <p:cNvSpPr txBox="1"/>
          <p:nvPr/>
        </p:nvSpPr>
        <p:spPr>
          <a:xfrm>
            <a:off x="221774" y="4771426"/>
            <a:ext cx="6465884" cy="4339650"/>
          </a:xfrm>
          <a:prstGeom prst="rect">
            <a:avLst/>
          </a:prstGeom>
          <a:noFill/>
        </p:spPr>
        <p:txBody>
          <a:bodyPr wrap="square" rtlCol="0">
            <a:spAutoFit/>
          </a:bodyPr>
          <a:lstStyle/>
          <a:p>
            <a:r>
              <a:rPr lang="en-US" b="1" u="sng" dirty="0" smtClean="0">
                <a:latin typeface="Alexis Marie" panose="02000603000000000000" pitchFamily="2" charset="0"/>
                <a:ea typeface="Alexis Marie" panose="02000603000000000000" pitchFamily="2" charset="0"/>
              </a:rPr>
              <a:t>Lasting Impact of the Gold </a:t>
            </a:r>
            <a:r>
              <a:rPr lang="en-US" b="1" u="sng" dirty="0" smtClean="0">
                <a:latin typeface="Alexis Marie" panose="02000603000000000000" pitchFamily="2" charset="0"/>
                <a:ea typeface="Alexis Marie" panose="02000603000000000000" pitchFamily="2" charset="0"/>
              </a:rPr>
              <a:t>Rush:</a:t>
            </a:r>
            <a:endParaRPr lang="en-US" dirty="0">
              <a:latin typeface="Alexis Marie" panose="02000603000000000000" pitchFamily="2" charset="0"/>
              <a:ea typeface="Alexis Marie" panose="02000603000000000000" pitchFamily="2" charset="0"/>
            </a:endParaRPr>
          </a:p>
          <a:p>
            <a:r>
              <a:rPr lang="en-US" sz="1600" u="sng" dirty="0" smtClean="0">
                <a:latin typeface="Alexis Marie" panose="02000603000000000000" pitchFamily="2" charset="0"/>
                <a:ea typeface="Alexis Marie" panose="02000603000000000000" pitchFamily="2" charset="0"/>
              </a:rPr>
              <a:t>True / False:  </a:t>
            </a:r>
          </a:p>
          <a:p>
            <a:pPr lvl="1"/>
            <a:r>
              <a:rPr lang="en-US" sz="1600" dirty="0" smtClean="0">
                <a:latin typeface="Alexis Marie" panose="02000603000000000000" pitchFamily="2" charset="0"/>
                <a:ea typeface="Alexis Marie" panose="02000603000000000000" pitchFamily="2" charset="0"/>
              </a:rPr>
              <a:t>Most of the men that traveled to California to mine for gold left with little or no money</a:t>
            </a:r>
            <a:r>
              <a:rPr lang="en-US" dirty="0" smtClean="0">
                <a:latin typeface="Alexis Marie" panose="02000603000000000000" pitchFamily="2" charset="0"/>
                <a:ea typeface="Alexis Marie" panose="02000603000000000000" pitchFamily="2" charset="0"/>
              </a:rPr>
              <a:t>.__________________</a:t>
            </a:r>
            <a:endParaRPr lang="en-US" dirty="0" smtClean="0">
              <a:latin typeface="Alexis Marie" panose="02000603000000000000" pitchFamily="2" charset="0"/>
              <a:ea typeface="Alexis Marie" panose="02000603000000000000" pitchFamily="2" charset="0"/>
            </a:endParaRPr>
          </a:p>
          <a:p>
            <a:pPr marL="228600" indent="-228600">
              <a:buFont typeface="+mj-lt"/>
              <a:buAutoNum type="arabicPeriod"/>
            </a:pPr>
            <a:endParaRPr lang="en-US" dirty="0">
              <a:latin typeface="Alexis Marie" panose="02000603000000000000" pitchFamily="2" charset="0"/>
              <a:ea typeface="Alexis Marie" panose="02000603000000000000" pitchFamily="2" charset="0"/>
            </a:endParaRPr>
          </a:p>
          <a:p>
            <a:r>
              <a:rPr lang="en-US" sz="1600" dirty="0" smtClean="0">
                <a:latin typeface="Alexis Marie" panose="02000603000000000000" pitchFamily="2" charset="0"/>
                <a:ea typeface="Alexis Marie" panose="02000603000000000000" pitchFamily="2" charset="0"/>
              </a:rPr>
              <a:t>List 3 positive outcomes of the California Gold Rush:</a:t>
            </a:r>
          </a:p>
          <a:p>
            <a:pPr marL="685800" lvl="1" indent="-228600">
              <a:buFont typeface="+mj-lt"/>
              <a:buAutoNum type="alphaLcPeriod"/>
            </a:pPr>
            <a:r>
              <a:rPr lang="en-US" sz="1600" dirty="0" smtClean="0">
                <a:latin typeface="Alexis Marie" panose="02000603000000000000" pitchFamily="2" charset="0"/>
                <a:ea typeface="Alexis Marie" panose="02000603000000000000" pitchFamily="2" charset="0"/>
              </a:rPr>
              <a:t>__________________________________________________</a:t>
            </a:r>
            <a:endParaRPr lang="en-US" sz="1600" dirty="0" smtClean="0">
              <a:latin typeface="Alexis Marie" panose="02000603000000000000" pitchFamily="2" charset="0"/>
              <a:ea typeface="Alexis Marie" panose="02000603000000000000" pitchFamily="2" charset="0"/>
            </a:endParaRPr>
          </a:p>
          <a:p>
            <a:pPr marL="685800" lvl="1" indent="-228600">
              <a:buFont typeface="+mj-lt"/>
              <a:buAutoNum type="alphaLcPeriod"/>
            </a:pPr>
            <a:r>
              <a:rPr lang="en-US" sz="1600" dirty="0" smtClean="0">
                <a:latin typeface="Alexis Marie" panose="02000603000000000000" pitchFamily="2" charset="0"/>
                <a:ea typeface="Alexis Marie" panose="02000603000000000000" pitchFamily="2" charset="0"/>
              </a:rPr>
              <a:t>__________________________________________________</a:t>
            </a:r>
            <a:endParaRPr lang="en-US" sz="1600" dirty="0" smtClean="0">
              <a:latin typeface="Alexis Marie" panose="02000603000000000000" pitchFamily="2" charset="0"/>
              <a:ea typeface="Alexis Marie" panose="02000603000000000000" pitchFamily="2" charset="0"/>
            </a:endParaRPr>
          </a:p>
          <a:p>
            <a:pPr marL="685800" lvl="1" indent="-228600">
              <a:buFont typeface="+mj-lt"/>
              <a:buAutoNum type="alphaLcPeriod"/>
            </a:pPr>
            <a:r>
              <a:rPr lang="en-US" sz="1600" dirty="0" smtClean="0">
                <a:latin typeface="Alexis Marie" panose="02000603000000000000" pitchFamily="2" charset="0"/>
                <a:ea typeface="Alexis Marie" panose="02000603000000000000" pitchFamily="2" charset="0"/>
              </a:rPr>
              <a:t>__________________________________________________</a:t>
            </a:r>
            <a:endParaRPr lang="en-US" sz="1600" dirty="0" smtClean="0">
              <a:latin typeface="Alexis Marie" panose="02000603000000000000" pitchFamily="2" charset="0"/>
              <a:ea typeface="Alexis Marie" panose="02000603000000000000" pitchFamily="2" charset="0"/>
            </a:endParaRPr>
          </a:p>
          <a:p>
            <a:pPr marL="685800" lvl="1" indent="-228600">
              <a:buFont typeface="+mj-lt"/>
              <a:buAutoNum type="alphaLcPeriod"/>
            </a:pPr>
            <a:endParaRPr lang="en-US" dirty="0" smtClean="0">
              <a:latin typeface="Alexis Marie" panose="02000603000000000000" pitchFamily="2" charset="0"/>
              <a:ea typeface="Alexis Marie" panose="02000603000000000000" pitchFamily="2" charset="0"/>
            </a:endParaRPr>
          </a:p>
          <a:p>
            <a:r>
              <a:rPr lang="en-US" sz="1600" dirty="0">
                <a:latin typeface="Alexis Marie" panose="02000603000000000000" pitchFamily="2" charset="0"/>
                <a:ea typeface="Alexis Marie" panose="02000603000000000000" pitchFamily="2" charset="0"/>
              </a:rPr>
              <a:t>List 3 </a:t>
            </a:r>
            <a:r>
              <a:rPr lang="en-US" sz="1600" dirty="0" smtClean="0">
                <a:latin typeface="Alexis Marie" panose="02000603000000000000" pitchFamily="2" charset="0"/>
                <a:ea typeface="Alexis Marie" panose="02000603000000000000" pitchFamily="2" charset="0"/>
              </a:rPr>
              <a:t>negative consequences of </a:t>
            </a:r>
            <a:r>
              <a:rPr lang="en-US" sz="1600" dirty="0">
                <a:latin typeface="Alexis Marie" panose="02000603000000000000" pitchFamily="2" charset="0"/>
                <a:ea typeface="Alexis Marie" panose="02000603000000000000" pitchFamily="2" charset="0"/>
              </a:rPr>
              <a:t>the California Gold Rush:</a:t>
            </a:r>
          </a:p>
          <a:p>
            <a:pPr marL="685800" lvl="1" indent="-228600">
              <a:buFont typeface="+mj-lt"/>
              <a:buAutoNum type="alphaLcPeriod"/>
            </a:pPr>
            <a:r>
              <a:rPr lang="en-US" sz="1600" dirty="0" smtClean="0">
                <a:latin typeface="Alexis Marie" panose="02000603000000000000" pitchFamily="2" charset="0"/>
                <a:ea typeface="Alexis Marie" panose="02000603000000000000" pitchFamily="2" charset="0"/>
              </a:rPr>
              <a:t>__________________________________________________</a:t>
            </a:r>
            <a:endParaRPr lang="en-US" sz="1600" dirty="0">
              <a:latin typeface="Alexis Marie" panose="02000603000000000000" pitchFamily="2" charset="0"/>
              <a:ea typeface="Alexis Marie" panose="02000603000000000000" pitchFamily="2" charset="0"/>
            </a:endParaRPr>
          </a:p>
          <a:p>
            <a:pPr marL="685800" lvl="1" indent="-228600">
              <a:buFont typeface="+mj-lt"/>
              <a:buAutoNum type="alphaLcPeriod"/>
            </a:pPr>
            <a:r>
              <a:rPr lang="en-US" sz="1600" dirty="0" smtClean="0">
                <a:latin typeface="Alexis Marie" panose="02000603000000000000" pitchFamily="2" charset="0"/>
                <a:ea typeface="Alexis Marie" panose="02000603000000000000" pitchFamily="2" charset="0"/>
              </a:rPr>
              <a:t>__________________________________________________</a:t>
            </a:r>
            <a:endParaRPr lang="en-US" sz="1600" dirty="0">
              <a:latin typeface="Alexis Marie" panose="02000603000000000000" pitchFamily="2" charset="0"/>
              <a:ea typeface="Alexis Marie" panose="02000603000000000000" pitchFamily="2" charset="0"/>
            </a:endParaRPr>
          </a:p>
          <a:p>
            <a:pPr marL="685800" lvl="1" indent="-228600">
              <a:buFont typeface="+mj-lt"/>
              <a:buAutoNum type="alphaLcPeriod"/>
            </a:pPr>
            <a:r>
              <a:rPr lang="en-US" sz="1600" dirty="0" smtClean="0">
                <a:latin typeface="Alexis Marie" panose="02000603000000000000" pitchFamily="2" charset="0"/>
                <a:ea typeface="Alexis Marie" panose="02000603000000000000" pitchFamily="2" charset="0"/>
              </a:rPr>
              <a:t>__________________________________________________</a:t>
            </a:r>
            <a:endParaRPr lang="en-US" sz="1600" dirty="0">
              <a:latin typeface="Alexis Marie" panose="02000603000000000000" pitchFamily="2" charset="0"/>
              <a:ea typeface="Alexis Marie" panose="02000603000000000000" pitchFamily="2" charset="0"/>
            </a:endParaRPr>
          </a:p>
          <a:p>
            <a:endParaRPr lang="en-US" dirty="0">
              <a:latin typeface="Alexis Marie" panose="02000603000000000000" pitchFamily="2" charset="0"/>
              <a:ea typeface="Alexis Marie" panose="02000603000000000000" pitchFamily="2" charset="0"/>
            </a:endParaRPr>
          </a:p>
          <a:p>
            <a:pPr marL="342900" indent="-342900">
              <a:buFont typeface="+mj-lt"/>
              <a:buAutoNum type="arabicPeriod"/>
            </a:pPr>
            <a:endParaRPr lang="en-US" dirty="0" smtClean="0">
              <a:latin typeface="Alexis Marie" panose="02000603000000000000" pitchFamily="2" charset="0"/>
              <a:ea typeface="Alexis Marie" panose="02000603000000000000" pitchFamily="2" charset="0"/>
            </a:endParaRPr>
          </a:p>
        </p:txBody>
      </p:sp>
      <p:sp>
        <p:nvSpPr>
          <p:cNvPr id="4" name="TextBox 3"/>
          <p:cNvSpPr txBox="1"/>
          <p:nvPr/>
        </p:nvSpPr>
        <p:spPr>
          <a:xfrm>
            <a:off x="391674" y="114886"/>
            <a:ext cx="5711820" cy="276999"/>
          </a:xfrm>
          <a:prstGeom prst="rect">
            <a:avLst/>
          </a:prstGeom>
          <a:noFill/>
        </p:spPr>
        <p:txBody>
          <a:bodyPr wrap="none" rtlCol="0">
            <a:spAutoFit/>
          </a:bodyPr>
          <a:lstStyle/>
          <a:p>
            <a:r>
              <a:rPr lang="en-US" sz="1200" b="1" dirty="0" smtClean="0">
                <a:latin typeface="Alexis Marie" panose="02000603000000000000" pitchFamily="2" charset="0"/>
                <a:ea typeface="Alexis Marie" panose="02000603000000000000" pitchFamily="2" charset="0"/>
              </a:rPr>
              <a:t>Name:_____________________________					Block:  ______</a:t>
            </a:r>
            <a:endParaRPr lang="en-US" sz="1200" b="1" dirty="0">
              <a:latin typeface="Alexis Marie" panose="02000603000000000000" pitchFamily="2" charset="0"/>
              <a:ea typeface="Alexis Marie" panose="02000603000000000000" pitchFamily="2" charset="0"/>
            </a:endParaRPr>
          </a:p>
        </p:txBody>
      </p:sp>
    </p:spTree>
    <p:extLst>
      <p:ext uri="{BB962C8B-B14F-4D97-AF65-F5344CB8AC3E}">
        <p14:creationId xmlns:p14="http://schemas.microsoft.com/office/powerpoint/2010/main" val="69674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1237" y="1104792"/>
            <a:ext cx="5326912" cy="7001869"/>
          </a:xfrm>
          <a:prstGeom prst="rect">
            <a:avLst/>
          </a:prstGeom>
        </p:spPr>
      </p:pic>
      <p:sp>
        <p:nvSpPr>
          <p:cNvPr id="6" name="Oval 5"/>
          <p:cNvSpPr/>
          <p:nvPr/>
        </p:nvSpPr>
        <p:spPr>
          <a:xfrm>
            <a:off x="2725589" y="4029739"/>
            <a:ext cx="1598207" cy="13928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lexis Marie" panose="02000603000000000000" pitchFamily="2" charset="0"/>
                <a:ea typeface="Alexis Marie" panose="02000603000000000000" pitchFamily="2" charset="0"/>
              </a:rPr>
              <a:t>Reasons for traveling to the Oregon Country?</a:t>
            </a:r>
            <a:endParaRPr lang="en-US" sz="1600" b="1" dirty="0">
              <a:solidFill>
                <a:schemeClr val="tx1"/>
              </a:solidFill>
              <a:latin typeface="Alexis Marie" panose="02000603000000000000" pitchFamily="2" charset="0"/>
              <a:ea typeface="Alexis Marie" panose="02000603000000000000" pitchFamily="2" charset="0"/>
            </a:endParaRPr>
          </a:p>
        </p:txBody>
      </p:sp>
      <p:sp>
        <p:nvSpPr>
          <p:cNvPr id="7" name="TextBox 6"/>
          <p:cNvSpPr txBox="1"/>
          <p:nvPr/>
        </p:nvSpPr>
        <p:spPr>
          <a:xfrm>
            <a:off x="808073" y="330020"/>
            <a:ext cx="5433237" cy="1200329"/>
          </a:xfrm>
          <a:prstGeom prst="rect">
            <a:avLst/>
          </a:prstGeom>
          <a:solidFill>
            <a:schemeClr val="bg1"/>
          </a:solidFill>
        </p:spPr>
        <p:txBody>
          <a:bodyPr wrap="square" rtlCol="0">
            <a:spAutoFit/>
          </a:bodyPr>
          <a:lstStyle/>
          <a:p>
            <a:pPr algn="ctr"/>
            <a:r>
              <a:rPr lang="en-US" sz="4800" b="1" dirty="0" smtClean="0">
                <a:latin typeface="Alexis Marie" panose="02000603000000000000" pitchFamily="2" charset="0"/>
                <a:ea typeface="Alexis Marie" panose="02000603000000000000" pitchFamily="2" charset="0"/>
              </a:rPr>
              <a:t>Oregon Fever</a:t>
            </a:r>
          </a:p>
          <a:p>
            <a:pPr algn="ctr"/>
            <a:endParaRPr lang="en-US" sz="2400" b="1" dirty="0">
              <a:latin typeface="Alexis Marie" panose="02000603000000000000" pitchFamily="2" charset="0"/>
              <a:ea typeface="Alexis Marie" panose="02000603000000000000" pitchFamily="2" charset="0"/>
            </a:endParaRPr>
          </a:p>
        </p:txBody>
      </p:sp>
      <p:pic>
        <p:nvPicPr>
          <p:cNvPr id="8" name="Picture 7"/>
          <p:cNvPicPr>
            <a:picLocks noChangeAspect="1"/>
          </p:cNvPicPr>
          <p:nvPr/>
        </p:nvPicPr>
        <p:blipFill>
          <a:blip r:embed="rId3"/>
          <a:stretch>
            <a:fillRect/>
          </a:stretch>
        </p:blipFill>
        <p:spPr>
          <a:xfrm>
            <a:off x="691117" y="330020"/>
            <a:ext cx="1339702" cy="1072829"/>
          </a:xfrm>
          <a:prstGeom prst="rect">
            <a:avLst/>
          </a:prstGeom>
        </p:spPr>
      </p:pic>
      <p:pic>
        <p:nvPicPr>
          <p:cNvPr id="9" name="Picture 8"/>
          <p:cNvPicPr>
            <a:picLocks noChangeAspect="1"/>
          </p:cNvPicPr>
          <p:nvPr/>
        </p:nvPicPr>
        <p:blipFill>
          <a:blip r:embed="rId4"/>
          <a:stretch>
            <a:fillRect/>
          </a:stretch>
        </p:blipFill>
        <p:spPr>
          <a:xfrm>
            <a:off x="5223740" y="330020"/>
            <a:ext cx="1017570" cy="1049801"/>
          </a:xfrm>
          <a:prstGeom prst="rect">
            <a:avLst/>
          </a:prstGeom>
        </p:spPr>
      </p:pic>
    </p:spTree>
    <p:extLst>
      <p:ext uri="{BB962C8B-B14F-4D97-AF65-F5344CB8AC3E}">
        <p14:creationId xmlns:p14="http://schemas.microsoft.com/office/powerpoint/2010/main" val="343133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153" y="406399"/>
            <a:ext cx="6616847" cy="8526185"/>
          </a:xfrm>
          <a:prstGeom prst="rect">
            <a:avLst/>
          </a:prstGeom>
        </p:spPr>
      </p:pic>
      <p:sp>
        <p:nvSpPr>
          <p:cNvPr id="3" name="TextBox 2"/>
          <p:cNvSpPr txBox="1"/>
          <p:nvPr/>
        </p:nvSpPr>
        <p:spPr>
          <a:xfrm>
            <a:off x="326214" y="5568653"/>
            <a:ext cx="2969879" cy="523220"/>
          </a:xfrm>
          <a:prstGeom prst="rect">
            <a:avLst/>
          </a:prstGeom>
          <a:solidFill>
            <a:schemeClr val="bg1"/>
          </a:solidFill>
        </p:spPr>
        <p:txBody>
          <a:bodyPr wrap="square" rtlCol="0">
            <a:spAutoFit/>
          </a:bodyPr>
          <a:lstStyle/>
          <a:p>
            <a:r>
              <a:rPr lang="en-US" sz="1400" dirty="0" smtClean="0">
                <a:latin typeface="Alexis Marie" panose="02000603000000000000" pitchFamily="2" charset="0"/>
                <a:ea typeface="Alexis Marie" panose="02000603000000000000" pitchFamily="2" charset="0"/>
              </a:rPr>
              <a:t>What can be learned about the geography of the west from this author’s account?</a:t>
            </a:r>
            <a:endParaRPr lang="en-US" sz="1400" dirty="0">
              <a:latin typeface="Alexis Marie" panose="02000603000000000000" pitchFamily="2" charset="0"/>
              <a:ea typeface="Alexis Marie" panose="02000603000000000000" pitchFamily="2" charset="0"/>
            </a:endParaRPr>
          </a:p>
        </p:txBody>
      </p:sp>
      <p:sp>
        <p:nvSpPr>
          <p:cNvPr id="4" name="TextBox 3"/>
          <p:cNvSpPr txBox="1"/>
          <p:nvPr/>
        </p:nvSpPr>
        <p:spPr>
          <a:xfrm>
            <a:off x="3710912" y="5568653"/>
            <a:ext cx="2969879" cy="738664"/>
          </a:xfrm>
          <a:prstGeom prst="rect">
            <a:avLst/>
          </a:prstGeom>
          <a:solidFill>
            <a:schemeClr val="bg1"/>
          </a:solidFill>
        </p:spPr>
        <p:txBody>
          <a:bodyPr wrap="square" rtlCol="0">
            <a:spAutoFit/>
          </a:bodyPr>
          <a:lstStyle/>
          <a:p>
            <a:r>
              <a:rPr lang="en-US" sz="1400" dirty="0" smtClean="0">
                <a:latin typeface="Alexis Marie" panose="02000603000000000000" pitchFamily="2" charset="0"/>
                <a:ea typeface="Alexis Marie" panose="02000603000000000000" pitchFamily="2" charset="0"/>
              </a:rPr>
              <a:t>What can be learned about Brigham Young’s role in the westward movement of the Mormons</a:t>
            </a:r>
            <a:r>
              <a:rPr lang="en-US" sz="1400" dirty="0">
                <a:latin typeface="Alexis Marie" panose="02000603000000000000" pitchFamily="2" charset="0"/>
                <a:ea typeface="Alexis Marie" panose="02000603000000000000" pitchFamily="2" charset="0"/>
              </a:rPr>
              <a:t>?</a:t>
            </a:r>
          </a:p>
        </p:txBody>
      </p:sp>
      <p:sp>
        <p:nvSpPr>
          <p:cNvPr id="5" name="TextBox 4"/>
          <p:cNvSpPr txBox="1"/>
          <p:nvPr/>
        </p:nvSpPr>
        <p:spPr>
          <a:xfrm>
            <a:off x="326214" y="507930"/>
            <a:ext cx="2969879" cy="523220"/>
          </a:xfrm>
          <a:prstGeom prst="rect">
            <a:avLst/>
          </a:prstGeom>
          <a:solidFill>
            <a:schemeClr val="bg1"/>
          </a:solidFill>
        </p:spPr>
        <p:txBody>
          <a:bodyPr wrap="square" rtlCol="0">
            <a:spAutoFit/>
          </a:bodyPr>
          <a:lstStyle/>
          <a:p>
            <a:r>
              <a:rPr lang="en-US" sz="1400" dirty="0" smtClean="0">
                <a:latin typeface="Alexis Marie" panose="02000603000000000000" pitchFamily="2" charset="0"/>
                <a:ea typeface="Alexis Marie" panose="02000603000000000000" pitchFamily="2" charset="0"/>
              </a:rPr>
              <a:t>In what ways does this source show the difficulty of life along the trail westward?</a:t>
            </a:r>
            <a:endParaRPr lang="en-US" sz="1400" dirty="0">
              <a:latin typeface="Alexis Marie" panose="02000603000000000000" pitchFamily="2" charset="0"/>
              <a:ea typeface="Alexis Marie" panose="02000603000000000000" pitchFamily="2" charset="0"/>
            </a:endParaRPr>
          </a:p>
        </p:txBody>
      </p:sp>
      <p:sp>
        <p:nvSpPr>
          <p:cNvPr id="6" name="TextBox 5"/>
          <p:cNvSpPr txBox="1"/>
          <p:nvPr/>
        </p:nvSpPr>
        <p:spPr>
          <a:xfrm>
            <a:off x="3710911" y="507930"/>
            <a:ext cx="2969879" cy="738664"/>
          </a:xfrm>
          <a:prstGeom prst="rect">
            <a:avLst/>
          </a:prstGeom>
          <a:solidFill>
            <a:schemeClr val="bg1"/>
          </a:solidFill>
        </p:spPr>
        <p:txBody>
          <a:bodyPr wrap="square" rtlCol="0">
            <a:spAutoFit/>
          </a:bodyPr>
          <a:lstStyle/>
          <a:p>
            <a:r>
              <a:rPr lang="en-US" sz="1400" dirty="0" smtClean="0">
                <a:latin typeface="Alexis Marie" panose="02000603000000000000" pitchFamily="2" charset="0"/>
                <a:ea typeface="Alexis Marie" panose="02000603000000000000" pitchFamily="2" charset="0"/>
              </a:rPr>
              <a:t>According to the author’s perspective, explain the process that has forced Mormons to travel west:</a:t>
            </a:r>
            <a:endParaRPr lang="en-US" sz="1400" dirty="0">
              <a:latin typeface="Alexis Marie" panose="02000603000000000000" pitchFamily="2" charset="0"/>
              <a:ea typeface="Alexis Marie" panose="02000603000000000000" pitchFamily="2" charset="0"/>
            </a:endParaRPr>
          </a:p>
        </p:txBody>
      </p:sp>
      <p:sp>
        <p:nvSpPr>
          <p:cNvPr id="7" name="TextBox 6"/>
          <p:cNvSpPr txBox="1"/>
          <p:nvPr/>
        </p:nvSpPr>
        <p:spPr>
          <a:xfrm>
            <a:off x="2093875" y="4091325"/>
            <a:ext cx="2828999" cy="1169551"/>
          </a:xfrm>
          <a:prstGeom prst="rect">
            <a:avLst/>
          </a:prstGeom>
          <a:solidFill>
            <a:schemeClr val="bg1"/>
          </a:solidFill>
        </p:spPr>
        <p:txBody>
          <a:bodyPr wrap="square" rtlCol="0">
            <a:spAutoFit/>
          </a:bodyPr>
          <a:lstStyle/>
          <a:p>
            <a:pPr algn="ctr"/>
            <a:endParaRPr lang="en-US" sz="1400" b="1" dirty="0" smtClean="0">
              <a:latin typeface="Janda Quick Note" panose="02000505000000020003" pitchFamily="2" charset="0"/>
            </a:endParaRPr>
          </a:p>
          <a:p>
            <a:pPr algn="ctr"/>
            <a:r>
              <a:rPr lang="en-US" sz="2800" b="1" dirty="0" smtClean="0">
                <a:latin typeface="Janda Quick Note" panose="02000505000000020003" pitchFamily="2" charset="0"/>
              </a:rPr>
              <a:t>On the Trail with Brigham Young</a:t>
            </a:r>
          </a:p>
        </p:txBody>
      </p:sp>
    </p:spTree>
    <p:extLst>
      <p:ext uri="{BB962C8B-B14F-4D97-AF65-F5344CB8AC3E}">
        <p14:creationId xmlns:p14="http://schemas.microsoft.com/office/powerpoint/2010/main" val="33559240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828</Words>
  <Application>Microsoft Office PowerPoint</Application>
  <PresentationFormat>Letter Paper (8.5x11 in)</PresentationFormat>
  <Paragraphs>71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A770-Roman-Swash</vt:lpstr>
      <vt:lpstr>Alexis Marie</vt:lpstr>
      <vt:lpstr>Arial</vt:lpstr>
      <vt:lpstr>Calibri</vt:lpstr>
      <vt:lpstr>Calibri Light</vt:lpstr>
      <vt:lpstr>Janda Quick Note</vt:lpstr>
      <vt:lpstr>Janda Safe and Sound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Mansfield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Amanda</dc:creator>
  <cp:lastModifiedBy>Smith, Amanda</cp:lastModifiedBy>
  <cp:revision>12</cp:revision>
  <dcterms:created xsi:type="dcterms:W3CDTF">2020-01-07T20:27:28Z</dcterms:created>
  <dcterms:modified xsi:type="dcterms:W3CDTF">2020-01-07T22:31:37Z</dcterms:modified>
</cp:coreProperties>
</file>