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73152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60" d="100"/>
          <a:sy n="160" d="100"/>
        </p:scale>
        <p:origin x="342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496484"/>
            <a:ext cx="6217920" cy="318346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2717"/>
            <a:ext cx="5486400" cy="2207683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9FF8-39E7-4E0C-9E54-2D307B2F4DA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2E8A-E5E1-4CBB-8479-BC13987E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4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9FF8-39E7-4E0C-9E54-2D307B2F4DA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2E8A-E5E1-4CBB-8479-BC13987E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486834"/>
            <a:ext cx="1577340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486834"/>
            <a:ext cx="4640580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9FF8-39E7-4E0C-9E54-2D307B2F4DA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2E8A-E5E1-4CBB-8479-BC13987E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25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9FF8-39E7-4E0C-9E54-2D307B2F4DA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2E8A-E5E1-4CBB-8479-BC13987E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1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279653"/>
            <a:ext cx="6309360" cy="380364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119286"/>
            <a:ext cx="6309360" cy="200024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9FF8-39E7-4E0C-9E54-2D307B2F4DA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2E8A-E5E1-4CBB-8479-BC13987E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34167"/>
            <a:ext cx="310896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34167"/>
            <a:ext cx="310896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9FF8-39E7-4E0C-9E54-2D307B2F4DA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2E8A-E5E1-4CBB-8479-BC13987E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5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6836"/>
            <a:ext cx="6309360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241551"/>
            <a:ext cx="3094672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340100"/>
            <a:ext cx="3094672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241551"/>
            <a:ext cx="3109913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340100"/>
            <a:ext cx="310991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9FF8-39E7-4E0C-9E54-2D307B2F4DA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2E8A-E5E1-4CBB-8479-BC13987E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1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9FF8-39E7-4E0C-9E54-2D307B2F4DA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2E8A-E5E1-4CBB-8479-BC13987E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5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9FF8-39E7-4E0C-9E54-2D307B2F4DA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2E8A-E5E1-4CBB-8479-BC13987E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16569"/>
            <a:ext cx="3703320" cy="6498167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9FF8-39E7-4E0C-9E54-2D307B2F4DA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2E8A-E5E1-4CBB-8479-BC13987E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7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16569"/>
            <a:ext cx="3703320" cy="6498167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9FF8-39E7-4E0C-9E54-2D307B2F4DA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2E8A-E5E1-4CBB-8479-BC13987E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1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09FF8-39E7-4E0C-9E54-2D307B2F4DA9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E2E8A-E5E1-4CBB-8479-BC13987EA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5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567596"/>
              </p:ext>
            </p:extLst>
          </p:nvPr>
        </p:nvGraphicFramePr>
        <p:xfrm>
          <a:off x="428821" y="415638"/>
          <a:ext cx="6498451" cy="8021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098">
                  <a:extLst>
                    <a:ext uri="{9D8B030D-6E8A-4147-A177-3AD203B41FA5}">
                      <a16:colId xmlns:a16="http://schemas.microsoft.com/office/drawing/2014/main" val="2391688480"/>
                    </a:ext>
                  </a:extLst>
                </a:gridCol>
                <a:gridCol w="2280754">
                  <a:extLst>
                    <a:ext uri="{9D8B030D-6E8A-4147-A177-3AD203B41FA5}">
                      <a16:colId xmlns:a16="http://schemas.microsoft.com/office/drawing/2014/main" val="1661588037"/>
                    </a:ext>
                  </a:extLst>
                </a:gridCol>
                <a:gridCol w="2895599">
                  <a:extLst>
                    <a:ext uri="{9D8B030D-6E8A-4147-A177-3AD203B41FA5}">
                      <a16:colId xmlns:a16="http://schemas.microsoft.com/office/drawing/2014/main" val="4037597167"/>
                    </a:ext>
                  </a:extLst>
                </a:gridCol>
              </a:tblGrid>
              <a:tr h="50481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KG First Time In Forever" panose="02000506000000020003" pitchFamily="2" charset="0"/>
                        </a:rPr>
                        <a:t>20</a:t>
                      </a:r>
                      <a:r>
                        <a:rPr lang="en-US" sz="1400" baseline="30000" dirty="0" smtClean="0">
                          <a:solidFill>
                            <a:schemeClr val="tx1"/>
                          </a:solidFill>
                          <a:latin typeface="KG First Time In Forever" panose="02000506000000020003" pitchFamily="2" charset="0"/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KG First Time In Forever" panose="02000506000000020003" pitchFamily="2" charset="0"/>
                        </a:rPr>
                        <a:t> Century Vocabulary</a:t>
                      </a:r>
                      <a:endParaRPr lang="en-US" sz="1400" dirty="0">
                        <a:solidFill>
                          <a:schemeClr val="tx1"/>
                        </a:solidFill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KG First Time In Forever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6127"/>
                  </a:ext>
                </a:extLst>
              </a:tr>
              <a:tr h="125282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Urbanization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The process by which towns and cities are formed and become larger as more and more people begin living and working in central areas.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719236"/>
                  </a:ext>
                </a:extLst>
              </a:tr>
              <a:tr h="125282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Suffrage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The right to vote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067076"/>
                  </a:ext>
                </a:extLst>
              </a:tr>
              <a:tr h="125282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Great Depression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the economic crisis and period of low business activity in the U.S. and other countries, roughly beginning with the stock-market crash in October, 1929, and continuing through most of the 1930s.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313731"/>
                  </a:ext>
                </a:extLst>
              </a:tr>
              <a:tr h="125282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Civil Rights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The rights guaranteed to all citizens by the Constitution.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53030"/>
                  </a:ext>
                </a:extLst>
              </a:tr>
              <a:tr h="125282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Segregation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The practice of keeping people in separate groups based on their race or culture.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074493"/>
                  </a:ext>
                </a:extLst>
              </a:tr>
              <a:tr h="125282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Integration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The bringing together of people of all races.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688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291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868680"/>
              </p:ext>
            </p:extLst>
          </p:nvPr>
        </p:nvGraphicFramePr>
        <p:xfrm>
          <a:off x="428821" y="415638"/>
          <a:ext cx="6498451" cy="8021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098">
                  <a:extLst>
                    <a:ext uri="{9D8B030D-6E8A-4147-A177-3AD203B41FA5}">
                      <a16:colId xmlns:a16="http://schemas.microsoft.com/office/drawing/2014/main" val="2391688480"/>
                    </a:ext>
                  </a:extLst>
                </a:gridCol>
                <a:gridCol w="2280754">
                  <a:extLst>
                    <a:ext uri="{9D8B030D-6E8A-4147-A177-3AD203B41FA5}">
                      <a16:colId xmlns:a16="http://schemas.microsoft.com/office/drawing/2014/main" val="1661588037"/>
                    </a:ext>
                  </a:extLst>
                </a:gridCol>
                <a:gridCol w="2895599">
                  <a:extLst>
                    <a:ext uri="{9D8B030D-6E8A-4147-A177-3AD203B41FA5}">
                      <a16:colId xmlns:a16="http://schemas.microsoft.com/office/drawing/2014/main" val="4037597167"/>
                    </a:ext>
                  </a:extLst>
                </a:gridCol>
              </a:tblGrid>
              <a:tr h="50481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KG First Time In Forever" panose="02000506000000020003" pitchFamily="2" charset="0"/>
                        </a:rPr>
                        <a:t>20</a:t>
                      </a:r>
                      <a:r>
                        <a:rPr lang="en-US" sz="1400" baseline="30000" dirty="0" smtClean="0">
                          <a:solidFill>
                            <a:schemeClr val="tx1"/>
                          </a:solidFill>
                          <a:latin typeface="KG First Time In Forever" panose="02000506000000020003" pitchFamily="2" charset="0"/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KG First Time In Forever" panose="02000506000000020003" pitchFamily="2" charset="0"/>
                        </a:rPr>
                        <a:t> Century Vocabulary</a:t>
                      </a:r>
                      <a:endParaRPr lang="en-US" sz="1400" dirty="0">
                        <a:solidFill>
                          <a:schemeClr val="tx1"/>
                        </a:solidFill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KG First Time In Forever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6127"/>
                  </a:ext>
                </a:extLst>
              </a:tr>
              <a:tr h="125282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Urbanization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smtClean="0">
                          <a:latin typeface="KG First Time In Forever" panose="02000506000000020003" pitchFamily="2" charset="0"/>
                        </a:rPr>
                        <a:t>The ________________ by which ______ and _______ are formed and become ________ as more and more people begin living and working in __________ areas.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719236"/>
                  </a:ext>
                </a:extLst>
              </a:tr>
              <a:tr h="125282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Suffrage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smtClean="0">
                          <a:latin typeface="KG First Time In Forever" panose="02000506000000020003" pitchFamily="2" charset="0"/>
                        </a:rPr>
                        <a:t>The _______ to __________.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067076"/>
                  </a:ext>
                </a:extLst>
              </a:tr>
              <a:tr h="125282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Great Depression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smtClean="0">
                          <a:latin typeface="KG First Time In Forever" panose="02000506000000020003" pitchFamily="2" charset="0"/>
                        </a:rPr>
                        <a:t>The __________ _______and period of _____ business activity in the U.S. and other countries, roughly beginning with the ______</a:t>
                      </a:r>
                      <a:r>
                        <a:rPr lang="en-US" sz="1100" baseline="0" smtClean="0">
                          <a:latin typeface="KG First Time In Forever" panose="02000506000000020003" pitchFamily="2" charset="0"/>
                        </a:rPr>
                        <a:t> - ________ ______</a:t>
                      </a:r>
                      <a:r>
                        <a:rPr lang="en-US" sz="1100" smtClean="0">
                          <a:latin typeface="KG First Time In Forever" panose="02000506000000020003" pitchFamily="2" charset="0"/>
                        </a:rPr>
                        <a:t> in October, 1929, and continuing through most of the 1930s.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313731"/>
                  </a:ext>
                </a:extLst>
              </a:tr>
              <a:tr h="125282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Civil Rights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smtClean="0">
                          <a:latin typeface="KG First Time In Forever" panose="02000506000000020003" pitchFamily="2" charset="0"/>
                        </a:rPr>
                        <a:t>The ______ guaranteed to all _________ by the ___________________.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53030"/>
                  </a:ext>
                </a:extLst>
              </a:tr>
              <a:tr h="125282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Segregation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The practice of _____________ ____________in _____________ groups based on their _______ or __________.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074493"/>
                  </a:ext>
                </a:extLst>
              </a:tr>
              <a:tr h="125282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Integration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The _________ ____________ of people of all races.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688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08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36673"/>
              </p:ext>
            </p:extLst>
          </p:nvPr>
        </p:nvGraphicFramePr>
        <p:xfrm>
          <a:off x="428821" y="415638"/>
          <a:ext cx="6498451" cy="8021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098">
                  <a:extLst>
                    <a:ext uri="{9D8B030D-6E8A-4147-A177-3AD203B41FA5}">
                      <a16:colId xmlns:a16="http://schemas.microsoft.com/office/drawing/2014/main" val="2391688480"/>
                    </a:ext>
                  </a:extLst>
                </a:gridCol>
                <a:gridCol w="2280754">
                  <a:extLst>
                    <a:ext uri="{9D8B030D-6E8A-4147-A177-3AD203B41FA5}">
                      <a16:colId xmlns:a16="http://schemas.microsoft.com/office/drawing/2014/main" val="1661588037"/>
                    </a:ext>
                  </a:extLst>
                </a:gridCol>
                <a:gridCol w="2895599">
                  <a:extLst>
                    <a:ext uri="{9D8B030D-6E8A-4147-A177-3AD203B41FA5}">
                      <a16:colId xmlns:a16="http://schemas.microsoft.com/office/drawing/2014/main" val="4037597167"/>
                    </a:ext>
                  </a:extLst>
                </a:gridCol>
              </a:tblGrid>
              <a:tr h="50481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KG First Time In Forever" panose="02000506000000020003" pitchFamily="2" charset="0"/>
                        </a:rPr>
                        <a:t>20</a:t>
                      </a:r>
                      <a:r>
                        <a:rPr lang="en-US" sz="1400" baseline="30000" dirty="0" smtClean="0">
                          <a:solidFill>
                            <a:schemeClr val="tx1"/>
                          </a:solidFill>
                          <a:latin typeface="KG First Time In Forever" panose="02000506000000020003" pitchFamily="2" charset="0"/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KG First Time In Forever" panose="02000506000000020003" pitchFamily="2" charset="0"/>
                        </a:rPr>
                        <a:t> Century Vocabulary</a:t>
                      </a:r>
                      <a:endParaRPr lang="en-US" sz="1400" dirty="0">
                        <a:solidFill>
                          <a:schemeClr val="tx1"/>
                        </a:solidFill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KG First Time In Forever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6127"/>
                  </a:ext>
                </a:extLst>
              </a:tr>
              <a:tr h="125282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Urbanization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719236"/>
                  </a:ext>
                </a:extLst>
              </a:tr>
              <a:tr h="125282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Suffrage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067076"/>
                  </a:ext>
                </a:extLst>
              </a:tr>
              <a:tr h="125282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Great Depression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313731"/>
                  </a:ext>
                </a:extLst>
              </a:tr>
              <a:tr h="125282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Civil Rights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53030"/>
                  </a:ext>
                </a:extLst>
              </a:tr>
              <a:tr h="125282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Segregation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074493"/>
                  </a:ext>
                </a:extLst>
              </a:tr>
              <a:tr h="125282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KG First Time In Forever" panose="02000506000000020003" pitchFamily="2" charset="0"/>
                        </a:rPr>
                        <a:t>Integration</a:t>
                      </a:r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KG First Time In Forever" panose="02000506000000020003" pitchFamily="2" charset="0"/>
                      </a:endParaRPr>
                    </a:p>
                  </a:txBody>
                  <a:tcPr marL="73152" marR="73152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688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102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231</Words>
  <Application>Microsoft Office PowerPoint</Application>
  <PresentationFormat>Custom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KG First Time In Forever</vt:lpstr>
      <vt:lpstr>Office Theme</vt:lpstr>
      <vt:lpstr>PowerPoint Presentation</vt:lpstr>
      <vt:lpstr>PowerPoint Presentation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Amanda</dc:creator>
  <cp:lastModifiedBy>Smith, Amanda</cp:lastModifiedBy>
  <cp:revision>4</cp:revision>
  <dcterms:created xsi:type="dcterms:W3CDTF">2019-04-08T14:33:53Z</dcterms:created>
  <dcterms:modified xsi:type="dcterms:W3CDTF">2019-04-08T19:08:03Z</dcterms:modified>
</cp:coreProperties>
</file>